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Canva Sans Bold" panose="020B0604020202020204" charset="0"/>
      <p:regular r:id="rId22"/>
    </p:embeddedFont>
    <p:embeddedFont>
      <p:font typeface="Lato" panose="020F0502020204030203" pitchFamily="34" charset="0"/>
      <p:regular r:id="rId23"/>
    </p:embeddedFont>
    <p:embeddedFont>
      <p:font typeface="Open Sans Extra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2930" y="719654"/>
            <a:ext cx="16756370" cy="8578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14792" y="3693"/>
            <a:ext cx="8238497" cy="548889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66647" y="1576059"/>
            <a:ext cx="4765693" cy="3916533"/>
          </a:xfrm>
          <a:prstGeom prst="rect">
            <a:avLst/>
          </a:prstGeom>
        </p:spPr>
      </p:pic>
      <p:sp>
        <p:nvSpPr>
          <p:cNvPr id="4" name="TextBox 4"/>
          <p:cNvSpPr txBox="1"/>
          <p:nvPr/>
        </p:nvSpPr>
        <p:spPr>
          <a:xfrm>
            <a:off x="1028700" y="466617"/>
            <a:ext cx="6855791" cy="824451"/>
          </a:xfrm>
          <a:prstGeom prst="rect">
            <a:avLst/>
          </a:prstGeom>
        </p:spPr>
        <p:txBody>
          <a:bodyPr lIns="0" tIns="0" rIns="0" bIns="0" rtlCol="0" anchor="t">
            <a:spAutoFit/>
          </a:bodyPr>
          <a:lstStyle/>
          <a:p>
            <a:pPr algn="ctr">
              <a:lnSpc>
                <a:spcPts val="6528"/>
              </a:lnSpc>
            </a:pPr>
            <a:r>
              <a:rPr lang="en-US" sz="5100">
                <a:solidFill>
                  <a:srgbClr val="000000"/>
                </a:solidFill>
                <a:latin typeface="Open Sans Extra Bold"/>
              </a:rPr>
              <a:t>Dataset</a:t>
            </a:r>
          </a:p>
        </p:txBody>
      </p:sp>
      <p:sp>
        <p:nvSpPr>
          <p:cNvPr id="5" name="TextBox 5"/>
          <p:cNvSpPr txBox="1"/>
          <p:nvPr/>
        </p:nvSpPr>
        <p:spPr>
          <a:xfrm>
            <a:off x="657986" y="5928192"/>
            <a:ext cx="15995303" cy="3927614"/>
          </a:xfrm>
          <a:prstGeom prst="rect">
            <a:avLst/>
          </a:prstGeom>
        </p:spPr>
        <p:txBody>
          <a:bodyPr lIns="0" tIns="0" rIns="0" bIns="0" rtlCol="0" anchor="t">
            <a:spAutoFit/>
          </a:bodyPr>
          <a:lstStyle/>
          <a:p>
            <a:pPr marL="538569" lvl="1" indent="-269285">
              <a:lnSpc>
                <a:spcPts val="3492"/>
              </a:lnSpc>
              <a:buFont typeface="Arial"/>
              <a:buChar char="•"/>
            </a:pPr>
            <a:r>
              <a:rPr lang="en-US" sz="2494">
                <a:solidFill>
                  <a:srgbClr val="000000"/>
                </a:solidFill>
                <a:latin typeface="Lato"/>
              </a:rPr>
              <a:t>The dataset is organized into 3 folders (train, test, val) and contains subfolders for each image category (NORMAL,CNV,DME,DRUSEN). There are 84,495 X-Ray images (JPEG) and 4 categories (NORMAL,CNV,DME,DRUSEN).</a:t>
            </a:r>
          </a:p>
          <a:p>
            <a:pPr marL="538569" lvl="1" indent="-269285">
              <a:lnSpc>
                <a:spcPts val="3492"/>
              </a:lnSpc>
              <a:buFont typeface="Arial"/>
              <a:buChar char="•"/>
            </a:pPr>
            <a:r>
              <a:rPr lang="en-US" sz="2494">
                <a:solidFill>
                  <a:srgbClr val="000000"/>
                </a:solidFill>
                <a:latin typeface="Lato"/>
              </a:rPr>
              <a:t> Images are labeled as (disease)-(randomized patient ID)-(image number by this patient) and split into 4 directories: CNV, DME, DRUSEN, and NORMAL.</a:t>
            </a:r>
          </a:p>
          <a:p>
            <a:pPr marL="538569" lvl="1" indent="-269285">
              <a:lnSpc>
                <a:spcPts val="3492"/>
              </a:lnSpc>
              <a:buFont typeface="Arial"/>
              <a:buChar char="•"/>
            </a:pPr>
            <a:r>
              <a:rPr lang="en-US" sz="2494">
                <a:solidFill>
                  <a:srgbClr val="000000"/>
                </a:solidFill>
                <a:latin typeface="Lato"/>
              </a:rPr>
              <a:t> Optical coherence tomography (OCT) images (Spectralis OCT, Heidelberg Engineering, Germany) were selected from retrospective cohorts of adult patients from the Shiley Eye Institute of the University of California San Diego, the California Retinal Research Foundation, Medical Center Ophthalmology Associates, the Shanghai First People’s Hospital, and Beijing Tongren Eye Center between July 1, 2013 and March 1, 2017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992484"/>
            <a:ext cx="1127673" cy="112767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2D3B"/>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grpSp>
        <p:nvGrpSpPr>
          <p:cNvPr id="5" name="Group 5"/>
          <p:cNvGrpSpPr/>
          <p:nvPr/>
        </p:nvGrpSpPr>
        <p:grpSpPr>
          <a:xfrm>
            <a:off x="7109154" y="6943121"/>
            <a:ext cx="1127673" cy="112767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2D3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sp>
        <p:nvSpPr>
          <p:cNvPr id="8" name="AutoShape 8"/>
          <p:cNvSpPr/>
          <p:nvPr/>
        </p:nvSpPr>
        <p:spPr>
          <a:xfrm rot="5400000">
            <a:off x="1746228" y="7507439"/>
            <a:ext cx="1088610" cy="0"/>
          </a:xfrm>
          <a:prstGeom prst="line">
            <a:avLst/>
          </a:prstGeom>
          <a:ln w="38100" cap="flat">
            <a:solidFill>
              <a:srgbClr val="5CE1E6"/>
            </a:solidFill>
            <a:prstDash val="solid"/>
            <a:headEnd type="none" w="sm" len="sm"/>
            <a:tailEnd type="none" w="sm" len="sm"/>
          </a:ln>
        </p:spPr>
      </p:sp>
      <p:sp>
        <p:nvSpPr>
          <p:cNvPr id="9" name="AutoShape 9"/>
          <p:cNvSpPr/>
          <p:nvPr/>
        </p:nvSpPr>
        <p:spPr>
          <a:xfrm rot="5400000">
            <a:off x="7947243" y="7507439"/>
            <a:ext cx="1088610" cy="0"/>
          </a:xfrm>
          <a:prstGeom prst="line">
            <a:avLst/>
          </a:prstGeom>
          <a:ln w="38100" cap="flat">
            <a:solidFill>
              <a:srgbClr val="5CE1E6"/>
            </a:solidFill>
            <a:prstDash val="solid"/>
            <a:headEnd type="none" w="sm" len="sm"/>
            <a:tailEnd type="none" w="sm" len="sm"/>
          </a:ln>
        </p:spPr>
      </p:sp>
      <p:grpSp>
        <p:nvGrpSpPr>
          <p:cNvPr id="10" name="Group 10"/>
          <p:cNvGrpSpPr/>
          <p:nvPr/>
        </p:nvGrpSpPr>
        <p:grpSpPr>
          <a:xfrm>
            <a:off x="11677120" y="652051"/>
            <a:ext cx="5647771" cy="5752299"/>
            <a:chOff x="0" y="0"/>
            <a:chExt cx="7530361" cy="7669732"/>
          </a:xfrm>
        </p:grpSpPr>
        <p:sp>
          <p:nvSpPr>
            <p:cNvPr id="11" name="TextBox 11"/>
            <p:cNvSpPr txBox="1"/>
            <p:nvPr/>
          </p:nvSpPr>
          <p:spPr>
            <a:xfrm>
              <a:off x="2393387" y="7007884"/>
              <a:ext cx="725747" cy="661848"/>
            </a:xfrm>
            <a:prstGeom prst="rect">
              <a:avLst/>
            </a:prstGeom>
          </p:spPr>
          <p:txBody>
            <a:bodyPr lIns="0" tIns="0" rIns="0" bIns="0" rtlCol="0" anchor="t">
              <a:spAutoFit/>
            </a:bodyPr>
            <a:lstStyle/>
            <a:p>
              <a:pPr algn="ctr">
                <a:lnSpc>
                  <a:spcPts val="2053"/>
                </a:lnSpc>
              </a:pPr>
              <a:r>
                <a:rPr lang="en-US" sz="1466">
                  <a:solidFill>
                    <a:srgbClr val="000000"/>
                  </a:solidFill>
                  <a:latin typeface="Canva Sans"/>
                </a:rPr>
                <a:t>CNV</a:t>
              </a:r>
            </a:p>
            <a:p>
              <a:pPr algn="ctr">
                <a:lnSpc>
                  <a:spcPts val="2053"/>
                </a:lnSpc>
              </a:pPr>
              <a:r>
                <a:rPr lang="en-US" sz="1466">
                  <a:solidFill>
                    <a:srgbClr val="000000"/>
                  </a:solidFill>
                  <a:latin typeface="Canva Sans"/>
                </a:rPr>
                <a:t>44.4%</a:t>
              </a:r>
            </a:p>
          </p:txBody>
        </p:sp>
        <p:sp>
          <p:nvSpPr>
            <p:cNvPr id="12" name="TextBox 12"/>
            <p:cNvSpPr txBox="1"/>
            <p:nvPr/>
          </p:nvSpPr>
          <p:spPr>
            <a:xfrm>
              <a:off x="6645398" y="1421724"/>
              <a:ext cx="884963" cy="661848"/>
            </a:xfrm>
            <a:prstGeom prst="rect">
              <a:avLst/>
            </a:prstGeom>
          </p:spPr>
          <p:txBody>
            <a:bodyPr lIns="0" tIns="0" rIns="0" bIns="0" rtlCol="0" anchor="t">
              <a:spAutoFit/>
            </a:bodyPr>
            <a:lstStyle/>
            <a:p>
              <a:pPr algn="ctr">
                <a:lnSpc>
                  <a:spcPts val="2053"/>
                </a:lnSpc>
              </a:pPr>
              <a:r>
                <a:rPr lang="en-US" sz="1466">
                  <a:solidFill>
                    <a:srgbClr val="000000"/>
                  </a:solidFill>
                  <a:latin typeface="Canva Sans"/>
                </a:rPr>
                <a:t>Normal</a:t>
              </a:r>
            </a:p>
            <a:p>
              <a:pPr algn="ctr">
                <a:lnSpc>
                  <a:spcPts val="2053"/>
                </a:lnSpc>
              </a:pPr>
              <a:r>
                <a:rPr lang="en-US" sz="1466">
                  <a:solidFill>
                    <a:srgbClr val="000000"/>
                  </a:solidFill>
                  <a:latin typeface="Canva Sans"/>
                </a:rPr>
                <a:t>31.5%</a:t>
              </a:r>
            </a:p>
          </p:txBody>
        </p:sp>
        <p:sp>
          <p:nvSpPr>
            <p:cNvPr id="13" name="TextBox 13"/>
            <p:cNvSpPr txBox="1"/>
            <p:nvPr/>
          </p:nvSpPr>
          <p:spPr>
            <a:xfrm>
              <a:off x="0" y="1742704"/>
              <a:ext cx="673726" cy="661848"/>
            </a:xfrm>
            <a:prstGeom prst="rect">
              <a:avLst/>
            </a:prstGeom>
          </p:spPr>
          <p:txBody>
            <a:bodyPr lIns="0" tIns="0" rIns="0" bIns="0" rtlCol="0" anchor="t">
              <a:spAutoFit/>
            </a:bodyPr>
            <a:lstStyle/>
            <a:p>
              <a:pPr algn="ctr">
                <a:lnSpc>
                  <a:spcPts val="2053"/>
                </a:lnSpc>
              </a:pPr>
              <a:r>
                <a:rPr lang="en-US" sz="1466">
                  <a:solidFill>
                    <a:srgbClr val="000000"/>
                  </a:solidFill>
                  <a:latin typeface="Canva Sans"/>
                </a:rPr>
                <a:t>DME</a:t>
              </a:r>
            </a:p>
            <a:p>
              <a:pPr algn="ctr">
                <a:lnSpc>
                  <a:spcPts val="2053"/>
                </a:lnSpc>
              </a:pPr>
              <a:r>
                <a:rPr lang="en-US" sz="1466">
                  <a:solidFill>
                    <a:srgbClr val="000000"/>
                  </a:solidFill>
                  <a:latin typeface="Canva Sans"/>
                </a:rPr>
                <a:t>13.7%</a:t>
              </a:r>
            </a:p>
          </p:txBody>
        </p:sp>
        <p:sp>
          <p:nvSpPr>
            <p:cNvPr id="14" name="TextBox 14"/>
            <p:cNvSpPr txBox="1"/>
            <p:nvPr/>
          </p:nvSpPr>
          <p:spPr>
            <a:xfrm>
              <a:off x="1966251" y="-28575"/>
              <a:ext cx="863985" cy="661848"/>
            </a:xfrm>
            <a:prstGeom prst="rect">
              <a:avLst/>
            </a:prstGeom>
          </p:spPr>
          <p:txBody>
            <a:bodyPr lIns="0" tIns="0" rIns="0" bIns="0" rtlCol="0" anchor="t">
              <a:spAutoFit/>
            </a:bodyPr>
            <a:lstStyle/>
            <a:p>
              <a:pPr algn="ctr">
                <a:lnSpc>
                  <a:spcPts val="2053"/>
                </a:lnSpc>
              </a:pPr>
              <a:r>
                <a:rPr lang="en-US" sz="1466">
                  <a:solidFill>
                    <a:srgbClr val="000000"/>
                  </a:solidFill>
                  <a:latin typeface="Canva Sans"/>
                </a:rPr>
                <a:t>Drusen</a:t>
              </a:r>
            </a:p>
            <a:p>
              <a:pPr algn="ctr">
                <a:lnSpc>
                  <a:spcPts val="2053"/>
                </a:lnSpc>
              </a:pPr>
              <a:r>
                <a:rPr lang="en-US" sz="1466">
                  <a:solidFill>
                    <a:srgbClr val="000000"/>
                  </a:solidFill>
                  <a:latin typeface="Canva Sans"/>
                </a:rPr>
                <a:t>10.5%</a:t>
              </a:r>
            </a:p>
          </p:txBody>
        </p:sp>
        <p:grpSp>
          <p:nvGrpSpPr>
            <p:cNvPr id="15" name="Group 15"/>
            <p:cNvGrpSpPr>
              <a:grpSpLocks noChangeAspect="1"/>
            </p:cNvGrpSpPr>
            <p:nvPr/>
          </p:nvGrpSpPr>
          <p:grpSpPr>
            <a:xfrm>
              <a:off x="442487" y="640478"/>
              <a:ext cx="6286170" cy="6286170"/>
              <a:chOff x="0" y="0"/>
              <a:chExt cx="2540000" cy="2540000"/>
            </a:xfrm>
          </p:grpSpPr>
          <p:sp>
            <p:nvSpPr>
              <p:cNvPr id="16" name="Freeform 16"/>
              <p:cNvSpPr/>
              <p:nvPr/>
            </p:nvSpPr>
            <p:spPr>
              <a:xfrm>
                <a:off x="1270000" y="0"/>
                <a:ext cx="1333341" cy="1828519"/>
              </a:xfrm>
              <a:custGeom>
                <a:avLst/>
                <a:gdLst/>
                <a:ahLst/>
                <a:cxnLst/>
                <a:rect l="l" t="t" r="r" b="b"/>
                <a:pathLst>
                  <a:path w="1333341" h="1828519">
                    <a:moveTo>
                      <a:pt x="0" y="0"/>
                    </a:moveTo>
                    <a:cubicBezTo>
                      <a:pt x="438280" y="0"/>
                      <a:pt x="845586" y="225982"/>
                      <a:pt x="1077548" y="597847"/>
                    </a:cubicBezTo>
                    <a:cubicBezTo>
                      <a:pt x="1309510" y="969711"/>
                      <a:pt x="1333341" y="1434898"/>
                      <a:pt x="1140595" y="1828519"/>
                    </a:cubicBezTo>
                    <a:lnTo>
                      <a:pt x="0" y="1270000"/>
                    </a:lnTo>
                    <a:close/>
                  </a:path>
                </a:pathLst>
              </a:custGeom>
              <a:solidFill>
                <a:srgbClr val="6CE5E8"/>
              </a:solidFill>
            </p:spPr>
          </p:sp>
          <p:sp>
            <p:nvSpPr>
              <p:cNvPr id="17" name="Freeform 17"/>
              <p:cNvSpPr/>
              <p:nvPr/>
            </p:nvSpPr>
            <p:spPr>
              <a:xfrm>
                <a:off x="-56862" y="1141684"/>
                <a:ext cx="2493946" cy="1514940"/>
              </a:xfrm>
              <a:custGeom>
                <a:avLst/>
                <a:gdLst/>
                <a:ahLst/>
                <a:cxnLst/>
                <a:rect l="l" t="t" r="r" b="b"/>
                <a:pathLst>
                  <a:path w="2493946" h="1514940">
                    <a:moveTo>
                      <a:pt x="2493946" y="629131"/>
                    </a:moveTo>
                    <a:cubicBezTo>
                      <a:pt x="2246648" y="1205425"/>
                      <a:pt x="1615729" y="1514940"/>
                      <a:pt x="1008624" y="1357797"/>
                    </a:cubicBezTo>
                    <a:cubicBezTo>
                      <a:pt x="401518" y="1200655"/>
                      <a:pt x="0" y="623904"/>
                      <a:pt x="63361" y="0"/>
                    </a:cubicBezTo>
                    <a:lnTo>
                      <a:pt x="1326862" y="128316"/>
                    </a:lnTo>
                    <a:close/>
                  </a:path>
                </a:pathLst>
              </a:custGeom>
              <a:solidFill>
                <a:srgbClr val="41B8D5"/>
              </a:solidFill>
            </p:spPr>
          </p:sp>
          <p:sp>
            <p:nvSpPr>
              <p:cNvPr id="18" name="Freeform 18"/>
              <p:cNvSpPr/>
              <p:nvPr/>
            </p:nvSpPr>
            <p:spPr>
              <a:xfrm>
                <a:off x="1665" y="228979"/>
                <a:ext cx="1268335" cy="1041021"/>
              </a:xfrm>
              <a:custGeom>
                <a:avLst/>
                <a:gdLst/>
                <a:ahLst/>
                <a:cxnLst/>
                <a:rect l="l" t="t" r="r" b="b"/>
                <a:pathLst>
                  <a:path w="1268335" h="1041021">
                    <a:moveTo>
                      <a:pt x="0" y="976014"/>
                    </a:moveTo>
                    <a:cubicBezTo>
                      <a:pt x="20059" y="584651"/>
                      <a:pt x="219668" y="224464"/>
                      <a:pt x="540890" y="0"/>
                    </a:cubicBezTo>
                    <a:lnTo>
                      <a:pt x="1268335" y="1041021"/>
                    </a:lnTo>
                    <a:close/>
                  </a:path>
                </a:pathLst>
              </a:custGeom>
              <a:solidFill>
                <a:srgbClr val="2D8BBA"/>
              </a:solidFill>
            </p:spPr>
          </p:sp>
          <p:sp>
            <p:nvSpPr>
              <p:cNvPr id="19" name="Freeform 19"/>
              <p:cNvSpPr/>
              <p:nvPr/>
            </p:nvSpPr>
            <p:spPr>
              <a:xfrm>
                <a:off x="491435" y="0"/>
                <a:ext cx="778565" cy="1270000"/>
              </a:xfrm>
              <a:custGeom>
                <a:avLst/>
                <a:gdLst/>
                <a:ahLst/>
                <a:cxnLst/>
                <a:rect l="l" t="t" r="r" b="b"/>
                <a:pathLst>
                  <a:path w="778565" h="1270000">
                    <a:moveTo>
                      <a:pt x="0" y="266638"/>
                    </a:moveTo>
                    <a:cubicBezTo>
                      <a:pt x="222698" y="93833"/>
                      <a:pt x="496558" y="28"/>
                      <a:pt x="778438" y="0"/>
                    </a:cubicBezTo>
                    <a:lnTo>
                      <a:pt x="778565" y="1270000"/>
                    </a:lnTo>
                    <a:close/>
                  </a:path>
                </a:pathLst>
              </a:custGeom>
              <a:solidFill>
                <a:srgbClr val="2F5F98"/>
              </a:solidFill>
            </p:spPr>
          </p:sp>
          <p:sp>
            <p:nvSpPr>
              <p:cNvPr id="20" name="Freeform 2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31356E"/>
              </a:solidFill>
            </p:spPr>
          </p:sp>
        </p:gr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766" y="7169834"/>
            <a:ext cx="645716" cy="812687"/>
          </a:xfrm>
          <a:prstGeom prst="rect">
            <a:avLst/>
          </a:prstGeom>
        </p:spPr>
      </p:pic>
      <p:grpSp>
        <p:nvGrpSpPr>
          <p:cNvPr id="22" name="Group 22"/>
          <p:cNvGrpSpPr/>
          <p:nvPr/>
        </p:nvGrpSpPr>
        <p:grpSpPr>
          <a:xfrm>
            <a:off x="12808324" y="6909662"/>
            <a:ext cx="1127673" cy="1127673"/>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2D3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sp>
        <p:nvSpPr>
          <p:cNvPr id="25" name="AutoShape 25"/>
          <p:cNvSpPr/>
          <p:nvPr/>
        </p:nvSpPr>
        <p:spPr>
          <a:xfrm rot="5400000">
            <a:off x="13647046" y="7517739"/>
            <a:ext cx="1088610" cy="0"/>
          </a:xfrm>
          <a:prstGeom prst="line">
            <a:avLst/>
          </a:prstGeom>
          <a:ln w="38100" cap="flat">
            <a:solidFill>
              <a:srgbClr val="5CE1E6"/>
            </a:solidFill>
            <a:prstDash val="solid"/>
            <a:headEnd type="none" w="sm" len="sm"/>
            <a:tailEnd type="none" w="sm" len="sm"/>
          </a:ln>
        </p:spPr>
      </p:sp>
      <p:sp>
        <p:nvSpPr>
          <p:cNvPr id="26" name="TextBox 26"/>
          <p:cNvSpPr txBox="1"/>
          <p:nvPr/>
        </p:nvSpPr>
        <p:spPr>
          <a:xfrm>
            <a:off x="2271483" y="1837834"/>
            <a:ext cx="6855791" cy="707771"/>
          </a:xfrm>
          <a:prstGeom prst="rect">
            <a:avLst/>
          </a:prstGeom>
        </p:spPr>
        <p:txBody>
          <a:bodyPr lIns="0" tIns="0" rIns="0" bIns="0" rtlCol="0" anchor="t">
            <a:spAutoFit/>
          </a:bodyPr>
          <a:lstStyle/>
          <a:p>
            <a:pPr>
              <a:lnSpc>
                <a:spcPts val="5632"/>
              </a:lnSpc>
            </a:pPr>
            <a:r>
              <a:rPr lang="en-US" sz="4400">
                <a:solidFill>
                  <a:srgbClr val="000000"/>
                </a:solidFill>
                <a:latin typeface="Open Sans Extra Bold"/>
              </a:rPr>
              <a:t>Distribution of Dataset</a:t>
            </a:r>
          </a:p>
        </p:txBody>
      </p:sp>
      <p:sp>
        <p:nvSpPr>
          <p:cNvPr id="27" name="TextBox 27"/>
          <p:cNvSpPr txBox="1"/>
          <p:nvPr/>
        </p:nvSpPr>
        <p:spPr>
          <a:xfrm>
            <a:off x="2271483" y="3945339"/>
            <a:ext cx="5670566" cy="2964323"/>
          </a:xfrm>
          <a:prstGeom prst="rect">
            <a:avLst/>
          </a:prstGeom>
        </p:spPr>
        <p:txBody>
          <a:bodyPr lIns="0" tIns="0" rIns="0" bIns="0" rtlCol="0" anchor="t">
            <a:spAutoFit/>
          </a:bodyPr>
          <a:lstStyle/>
          <a:p>
            <a:pPr>
              <a:lnSpc>
                <a:spcPts val="2927"/>
              </a:lnSpc>
            </a:pPr>
            <a:r>
              <a:rPr lang="en-US" sz="2091">
                <a:solidFill>
                  <a:srgbClr val="000000"/>
                </a:solidFill>
                <a:latin typeface="Lato"/>
              </a:rPr>
              <a:t>•Here the data distribution is given </a:t>
            </a:r>
          </a:p>
          <a:p>
            <a:pPr marL="451514" lvl="1" indent="-225757">
              <a:lnSpc>
                <a:spcPts val="2927"/>
              </a:lnSpc>
              <a:buFont typeface="Arial"/>
              <a:buChar char="•"/>
            </a:pPr>
            <a:r>
              <a:rPr lang="en-US" sz="2091">
                <a:solidFill>
                  <a:srgbClr val="000000"/>
                </a:solidFill>
                <a:latin typeface="Lato"/>
              </a:rPr>
              <a:t>26,550 Normal images</a:t>
            </a:r>
          </a:p>
          <a:p>
            <a:pPr marL="451514" lvl="1" indent="-225757">
              <a:lnSpc>
                <a:spcPts val="2927"/>
              </a:lnSpc>
              <a:buFont typeface="Arial"/>
              <a:buChar char="•"/>
            </a:pPr>
            <a:r>
              <a:rPr lang="en-US" sz="2091">
                <a:solidFill>
                  <a:srgbClr val="000000"/>
                </a:solidFill>
                <a:latin typeface="Lato"/>
              </a:rPr>
              <a:t>37,450 CNV images</a:t>
            </a:r>
          </a:p>
          <a:p>
            <a:pPr marL="451514" lvl="1" indent="-225757">
              <a:lnSpc>
                <a:spcPts val="2927"/>
              </a:lnSpc>
              <a:buFont typeface="Arial"/>
              <a:buChar char="•"/>
            </a:pPr>
            <a:r>
              <a:rPr lang="en-US" sz="2091">
                <a:solidFill>
                  <a:srgbClr val="000000"/>
                </a:solidFill>
                <a:latin typeface="Lato"/>
              </a:rPr>
              <a:t>11,550 DME images</a:t>
            </a:r>
          </a:p>
          <a:p>
            <a:pPr marL="451514" lvl="1" indent="-225757">
              <a:lnSpc>
                <a:spcPts val="2927"/>
              </a:lnSpc>
              <a:buFont typeface="Arial"/>
              <a:buChar char="•"/>
            </a:pPr>
            <a:r>
              <a:rPr lang="en-US" sz="2091">
                <a:solidFill>
                  <a:srgbClr val="000000"/>
                </a:solidFill>
                <a:latin typeface="Lato"/>
              </a:rPr>
              <a:t>8,866 Drusen images</a:t>
            </a:r>
          </a:p>
          <a:p>
            <a:pPr>
              <a:lnSpc>
                <a:spcPts val="2927"/>
              </a:lnSpc>
            </a:pPr>
            <a:endParaRPr lang="en-US" sz="2091">
              <a:solidFill>
                <a:srgbClr val="000000"/>
              </a:solidFill>
              <a:latin typeface="Lato"/>
            </a:endParaRPr>
          </a:p>
          <a:p>
            <a:pPr>
              <a:lnSpc>
                <a:spcPts val="2927"/>
              </a:lnSpc>
            </a:pPr>
            <a:endParaRPr lang="en-US" sz="2091">
              <a:solidFill>
                <a:srgbClr val="000000"/>
              </a:solidFill>
              <a:latin typeface="Lato"/>
            </a:endParaRPr>
          </a:p>
          <a:p>
            <a:pPr>
              <a:lnSpc>
                <a:spcPts val="2927"/>
              </a:lnSpc>
            </a:pPr>
            <a:endParaRPr lang="en-US" sz="2091">
              <a:solidFill>
                <a:srgbClr val="000000"/>
              </a:solidFill>
              <a:latin typeface="Lato"/>
            </a:endParaRPr>
          </a:p>
        </p:txBody>
      </p:sp>
      <p:sp>
        <p:nvSpPr>
          <p:cNvPr id="28" name="TextBox 28"/>
          <p:cNvSpPr txBox="1"/>
          <p:nvPr/>
        </p:nvSpPr>
        <p:spPr>
          <a:xfrm>
            <a:off x="2613095" y="7377048"/>
            <a:ext cx="3945301" cy="1163319"/>
          </a:xfrm>
          <a:prstGeom prst="rect">
            <a:avLst/>
          </a:prstGeom>
        </p:spPr>
        <p:txBody>
          <a:bodyPr lIns="0" tIns="0" rIns="0" bIns="0" rtlCol="0" anchor="t">
            <a:spAutoFit/>
          </a:bodyPr>
          <a:lstStyle/>
          <a:p>
            <a:pPr>
              <a:lnSpc>
                <a:spcPts val="3080"/>
              </a:lnSpc>
            </a:pPr>
            <a:r>
              <a:rPr lang="en-US" sz="2200">
                <a:solidFill>
                  <a:srgbClr val="000000"/>
                </a:solidFill>
                <a:latin typeface="Lato"/>
              </a:rPr>
              <a:t>Training data consist of 98.8% of the total dataset containing 83,484 images</a:t>
            </a:r>
          </a:p>
        </p:txBody>
      </p:sp>
      <p:sp>
        <p:nvSpPr>
          <p:cNvPr id="29" name="TextBox 29"/>
          <p:cNvSpPr txBox="1"/>
          <p:nvPr/>
        </p:nvSpPr>
        <p:spPr>
          <a:xfrm>
            <a:off x="8748723" y="7431863"/>
            <a:ext cx="3945301" cy="1163022"/>
          </a:xfrm>
          <a:prstGeom prst="rect">
            <a:avLst/>
          </a:prstGeom>
        </p:spPr>
        <p:txBody>
          <a:bodyPr lIns="0" tIns="0" rIns="0" bIns="0" rtlCol="0" anchor="t">
            <a:spAutoFit/>
          </a:bodyPr>
          <a:lstStyle/>
          <a:p>
            <a:pPr>
              <a:lnSpc>
                <a:spcPts val="3080"/>
              </a:lnSpc>
            </a:pPr>
            <a:r>
              <a:rPr lang="en-US" sz="2200">
                <a:solidFill>
                  <a:srgbClr val="000000"/>
                </a:solidFill>
                <a:latin typeface="Lato"/>
              </a:rPr>
              <a:t>Test data consist of 1.14% of the total dataset containing 968 images</a:t>
            </a:r>
          </a:p>
        </p:txBody>
      </p:sp>
      <p:sp>
        <p:nvSpPr>
          <p:cNvPr id="30" name="TextBox 30"/>
          <p:cNvSpPr txBox="1"/>
          <p:nvPr/>
        </p:nvSpPr>
        <p:spPr>
          <a:xfrm>
            <a:off x="2613095" y="6821424"/>
            <a:ext cx="2641060" cy="403224"/>
          </a:xfrm>
          <a:prstGeom prst="rect">
            <a:avLst/>
          </a:prstGeom>
        </p:spPr>
        <p:txBody>
          <a:bodyPr lIns="0" tIns="0" rIns="0" bIns="0" rtlCol="0" anchor="t">
            <a:spAutoFit/>
          </a:bodyPr>
          <a:lstStyle/>
          <a:p>
            <a:pPr>
              <a:lnSpc>
                <a:spcPts val="3200"/>
              </a:lnSpc>
            </a:pPr>
            <a:r>
              <a:rPr lang="en-US" sz="2500">
                <a:solidFill>
                  <a:srgbClr val="000000"/>
                </a:solidFill>
                <a:latin typeface="Open Sans Extra Bold"/>
              </a:rPr>
              <a:t>Training Data</a:t>
            </a:r>
          </a:p>
        </p:txBody>
      </p:sp>
      <p:sp>
        <p:nvSpPr>
          <p:cNvPr id="31" name="TextBox 31"/>
          <p:cNvSpPr txBox="1"/>
          <p:nvPr/>
        </p:nvSpPr>
        <p:spPr>
          <a:xfrm>
            <a:off x="2271483" y="1272685"/>
            <a:ext cx="2641060" cy="403224"/>
          </a:xfrm>
          <a:prstGeom prst="rect">
            <a:avLst/>
          </a:prstGeom>
        </p:spPr>
        <p:txBody>
          <a:bodyPr lIns="0" tIns="0" rIns="0" bIns="0" rtlCol="0" anchor="t">
            <a:spAutoFit/>
          </a:bodyPr>
          <a:lstStyle/>
          <a:p>
            <a:pPr>
              <a:lnSpc>
                <a:spcPts val="3200"/>
              </a:lnSpc>
            </a:pPr>
            <a:r>
              <a:rPr lang="en-US" sz="2500">
                <a:solidFill>
                  <a:srgbClr val="1D5994"/>
                </a:solidFill>
                <a:latin typeface="Open Sans Extra Bold"/>
              </a:rPr>
              <a:t>Data Analysis</a:t>
            </a:r>
          </a:p>
        </p:txBody>
      </p:sp>
      <p:sp>
        <p:nvSpPr>
          <p:cNvPr id="32" name="TextBox 32"/>
          <p:cNvSpPr txBox="1"/>
          <p:nvPr/>
        </p:nvSpPr>
        <p:spPr>
          <a:xfrm>
            <a:off x="8815398" y="6821424"/>
            <a:ext cx="2641060" cy="403224"/>
          </a:xfrm>
          <a:prstGeom prst="rect">
            <a:avLst/>
          </a:prstGeom>
        </p:spPr>
        <p:txBody>
          <a:bodyPr lIns="0" tIns="0" rIns="0" bIns="0" rtlCol="0" anchor="t">
            <a:spAutoFit/>
          </a:bodyPr>
          <a:lstStyle/>
          <a:p>
            <a:pPr>
              <a:lnSpc>
                <a:spcPts val="3200"/>
              </a:lnSpc>
            </a:pPr>
            <a:r>
              <a:rPr lang="en-US" sz="2500">
                <a:solidFill>
                  <a:srgbClr val="000000"/>
                </a:solidFill>
                <a:latin typeface="Open Sans Extra Bold"/>
              </a:rPr>
              <a:t>Test Data</a:t>
            </a:r>
          </a:p>
        </p:txBody>
      </p:sp>
      <p:sp>
        <p:nvSpPr>
          <p:cNvPr id="33" name="TextBox 33"/>
          <p:cNvSpPr txBox="1"/>
          <p:nvPr/>
        </p:nvSpPr>
        <p:spPr>
          <a:xfrm>
            <a:off x="14683831" y="6766285"/>
            <a:ext cx="2641060" cy="403224"/>
          </a:xfrm>
          <a:prstGeom prst="rect">
            <a:avLst/>
          </a:prstGeom>
        </p:spPr>
        <p:txBody>
          <a:bodyPr lIns="0" tIns="0" rIns="0" bIns="0" rtlCol="0" anchor="t">
            <a:spAutoFit/>
          </a:bodyPr>
          <a:lstStyle/>
          <a:p>
            <a:pPr>
              <a:lnSpc>
                <a:spcPts val="3200"/>
              </a:lnSpc>
            </a:pPr>
            <a:r>
              <a:rPr lang="en-US" sz="2500">
                <a:solidFill>
                  <a:srgbClr val="000000"/>
                </a:solidFill>
                <a:latin typeface="Open Sans Extra Bold"/>
              </a:rPr>
              <a:t>Validation Data</a:t>
            </a:r>
          </a:p>
        </p:txBody>
      </p:sp>
      <p:sp>
        <p:nvSpPr>
          <p:cNvPr id="34" name="TextBox 34"/>
          <p:cNvSpPr txBox="1"/>
          <p:nvPr/>
        </p:nvSpPr>
        <p:spPr>
          <a:xfrm>
            <a:off x="14452975" y="7337660"/>
            <a:ext cx="3835025" cy="1163022"/>
          </a:xfrm>
          <a:prstGeom prst="rect">
            <a:avLst/>
          </a:prstGeom>
        </p:spPr>
        <p:txBody>
          <a:bodyPr lIns="0" tIns="0" rIns="0" bIns="0" rtlCol="0" anchor="t">
            <a:spAutoFit/>
          </a:bodyPr>
          <a:lstStyle/>
          <a:p>
            <a:pPr>
              <a:lnSpc>
                <a:spcPts val="3080"/>
              </a:lnSpc>
            </a:pPr>
            <a:r>
              <a:rPr lang="en-US" sz="2200">
                <a:solidFill>
                  <a:srgbClr val="000000"/>
                </a:solidFill>
                <a:latin typeface="Lato"/>
              </a:rPr>
              <a:t>Validation data consist of 0.06% of the total dataset containing 32 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AutoShape 2"/>
          <p:cNvSpPr/>
          <p:nvPr/>
        </p:nvSpPr>
        <p:spPr>
          <a:xfrm>
            <a:off x="0" y="1296317"/>
            <a:ext cx="18288000" cy="0"/>
          </a:xfrm>
          <a:prstGeom prst="line">
            <a:avLst/>
          </a:prstGeom>
          <a:ln w="38100" cap="flat">
            <a:solidFill>
              <a:srgbClr val="F8DCB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9368383" y="2960502"/>
            <a:ext cx="8718806" cy="4841037"/>
          </a:xfrm>
          <a:prstGeom prst="rect">
            <a:avLst/>
          </a:prstGeom>
        </p:spPr>
      </p:pic>
      <p:sp>
        <p:nvSpPr>
          <p:cNvPr id="4" name="TextBox 4"/>
          <p:cNvSpPr txBox="1"/>
          <p:nvPr/>
        </p:nvSpPr>
        <p:spPr>
          <a:xfrm>
            <a:off x="7162577" y="532190"/>
            <a:ext cx="3962846" cy="481330"/>
          </a:xfrm>
          <a:prstGeom prst="rect">
            <a:avLst/>
          </a:prstGeom>
        </p:spPr>
        <p:txBody>
          <a:bodyPr lIns="0" tIns="0" rIns="0" bIns="0" rtlCol="0" anchor="t">
            <a:spAutoFit/>
          </a:bodyPr>
          <a:lstStyle/>
          <a:p>
            <a:pPr algn="ctr">
              <a:lnSpc>
                <a:spcPts val="3920"/>
              </a:lnSpc>
              <a:spcBef>
                <a:spcPct val="0"/>
              </a:spcBef>
            </a:pPr>
            <a:r>
              <a:rPr lang="en-US" sz="2800">
                <a:solidFill>
                  <a:srgbClr val="F8DCBF"/>
                </a:solidFill>
                <a:latin typeface="Open Sans Extra Bold"/>
              </a:rPr>
              <a:t>Deep Learning Model </a:t>
            </a:r>
          </a:p>
        </p:txBody>
      </p:sp>
      <p:sp>
        <p:nvSpPr>
          <p:cNvPr id="5" name="TextBox 5"/>
          <p:cNvSpPr txBox="1"/>
          <p:nvPr/>
        </p:nvSpPr>
        <p:spPr>
          <a:xfrm>
            <a:off x="1966629" y="3288067"/>
            <a:ext cx="4152801" cy="372645"/>
          </a:xfrm>
          <a:prstGeom prst="rect">
            <a:avLst/>
          </a:prstGeom>
        </p:spPr>
        <p:txBody>
          <a:bodyPr lIns="0" tIns="0" rIns="0" bIns="0" rtlCol="0" anchor="t">
            <a:spAutoFit/>
          </a:bodyPr>
          <a:lstStyle/>
          <a:p>
            <a:pPr algn="ctr">
              <a:lnSpc>
                <a:spcPts val="3080"/>
              </a:lnSpc>
              <a:spcBef>
                <a:spcPct val="0"/>
              </a:spcBef>
            </a:pPr>
            <a:r>
              <a:rPr lang="en-US" sz="2200" u="sng">
                <a:solidFill>
                  <a:srgbClr val="F8DCBF"/>
                </a:solidFill>
                <a:latin typeface="Canva Sans Bold"/>
              </a:rPr>
              <a:t>Convolutional Neural Network</a:t>
            </a:r>
          </a:p>
        </p:txBody>
      </p:sp>
      <p:sp>
        <p:nvSpPr>
          <p:cNvPr id="6" name="TextBox 6"/>
          <p:cNvSpPr txBox="1"/>
          <p:nvPr/>
        </p:nvSpPr>
        <p:spPr>
          <a:xfrm>
            <a:off x="224383" y="4383860"/>
            <a:ext cx="9144000" cy="3506469"/>
          </a:xfrm>
          <a:prstGeom prst="rect">
            <a:avLst/>
          </a:prstGeom>
        </p:spPr>
        <p:txBody>
          <a:bodyPr lIns="0" tIns="0" rIns="0" bIns="0" rtlCol="0" anchor="t">
            <a:spAutoFit/>
          </a:bodyPr>
          <a:lstStyle/>
          <a:p>
            <a:pPr>
              <a:lnSpc>
                <a:spcPts val="3080"/>
              </a:lnSpc>
            </a:pPr>
            <a:r>
              <a:rPr lang="en-US" sz="2200">
                <a:solidFill>
                  <a:srgbClr val="FFFFFF"/>
                </a:solidFill>
                <a:latin typeface="Lato"/>
              </a:rPr>
              <a:t>•The classification modeling is done by designing deep learning CNN architecture and transfer learning mechanism.</a:t>
            </a:r>
          </a:p>
          <a:p>
            <a:pPr>
              <a:lnSpc>
                <a:spcPts val="3080"/>
              </a:lnSpc>
            </a:pPr>
            <a:r>
              <a:rPr lang="en-US" sz="2200">
                <a:solidFill>
                  <a:srgbClr val="FFFFFF"/>
                </a:solidFill>
                <a:latin typeface="Lato"/>
              </a:rPr>
              <a:t>•A convolutional neural network (CNN ) is a network architecture for deep learningwhich learns directly from data, eliminating the need for manual feature extraction.</a:t>
            </a:r>
          </a:p>
          <a:p>
            <a:pPr>
              <a:lnSpc>
                <a:spcPts val="3080"/>
              </a:lnSpc>
            </a:pPr>
            <a:r>
              <a:rPr lang="en-US" sz="2200">
                <a:solidFill>
                  <a:srgbClr val="FFFFFF"/>
                </a:solidFill>
                <a:latin typeface="Lato"/>
              </a:rPr>
              <a:t>•CNNs are particularly useful for finding patterns in images to recognize objects, faces, and scenes. They can also be quite effective for classifying non-image data such as audio, time series, and signal data.</a:t>
            </a:r>
          </a:p>
          <a:p>
            <a:pPr>
              <a:lnSpc>
                <a:spcPts val="3080"/>
              </a:lnSpc>
            </a:pPr>
            <a:endParaRPr lang="en-US" sz="2200">
              <a:solidFill>
                <a:srgbClr val="FFFFFF"/>
              </a:solidFill>
              <a:latin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397842"/>
            <a:chOff x="0" y="0"/>
            <a:chExt cx="4816593" cy="1158279"/>
          </a:xfrm>
        </p:grpSpPr>
        <p:sp>
          <p:nvSpPr>
            <p:cNvPr id="3" name="Freeform 3"/>
            <p:cNvSpPr/>
            <p:nvPr/>
          </p:nvSpPr>
          <p:spPr>
            <a:xfrm>
              <a:off x="0" y="0"/>
              <a:ext cx="4816592" cy="1158279"/>
            </a:xfrm>
            <a:custGeom>
              <a:avLst/>
              <a:gdLst/>
              <a:ahLst/>
              <a:cxnLst/>
              <a:rect l="l" t="t" r="r" b="b"/>
              <a:pathLst>
                <a:path w="4816592" h="1158279">
                  <a:moveTo>
                    <a:pt x="0" y="0"/>
                  </a:moveTo>
                  <a:lnTo>
                    <a:pt x="4816592" y="0"/>
                  </a:lnTo>
                  <a:lnTo>
                    <a:pt x="4816592" y="1158279"/>
                  </a:lnTo>
                  <a:lnTo>
                    <a:pt x="0" y="1158279"/>
                  </a:lnTo>
                  <a:close/>
                </a:path>
              </a:pathLst>
            </a:custGeom>
            <a:solidFill>
              <a:srgbClr val="1A2D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pic>
        <p:nvPicPr>
          <p:cNvPr id="5" name="Picture 5"/>
          <p:cNvPicPr>
            <a:picLocks noChangeAspect="1"/>
          </p:cNvPicPr>
          <p:nvPr/>
        </p:nvPicPr>
        <p:blipFill>
          <a:blip r:embed="rId2">
            <a:alphaModFix amt="18000"/>
          </a:blip>
          <a:srcRect t="8993" b="55063"/>
          <a:stretch>
            <a:fillRect/>
          </a:stretch>
        </p:blipFill>
        <p:spPr>
          <a:xfrm>
            <a:off x="0" y="10285"/>
            <a:ext cx="18288000" cy="4387557"/>
          </a:xfrm>
          <a:prstGeom prst="rect">
            <a:avLst/>
          </a:prstGeom>
        </p:spPr>
      </p:pic>
      <p:sp>
        <p:nvSpPr>
          <p:cNvPr id="6" name="AutoShape 6"/>
          <p:cNvSpPr/>
          <p:nvPr/>
        </p:nvSpPr>
        <p:spPr>
          <a:xfrm rot="5400000">
            <a:off x="4555026" y="6912421"/>
            <a:ext cx="2936897" cy="0"/>
          </a:xfrm>
          <a:prstGeom prst="line">
            <a:avLst/>
          </a:prstGeom>
          <a:ln w="38100" cap="flat">
            <a:solidFill>
              <a:srgbClr val="5CE1E6"/>
            </a:solidFill>
            <a:prstDash val="solid"/>
            <a:headEnd type="none" w="sm" len="sm"/>
            <a:tailEnd type="none" w="sm" len="sm"/>
          </a:ln>
        </p:spPr>
      </p:sp>
      <p:sp>
        <p:nvSpPr>
          <p:cNvPr id="7" name="AutoShape 7"/>
          <p:cNvSpPr/>
          <p:nvPr/>
        </p:nvSpPr>
        <p:spPr>
          <a:xfrm rot="5400000">
            <a:off x="10626728" y="6912421"/>
            <a:ext cx="2936897" cy="0"/>
          </a:xfrm>
          <a:prstGeom prst="line">
            <a:avLst/>
          </a:prstGeom>
          <a:ln w="38100" cap="flat">
            <a:solidFill>
              <a:srgbClr val="5CE1E6"/>
            </a:solidFill>
            <a:prstDash val="solid"/>
            <a:headEnd type="none" w="sm" len="sm"/>
            <a:tailEnd type="none" w="sm" len="sm"/>
          </a:ln>
        </p:spPr>
      </p:sp>
      <p:pic>
        <p:nvPicPr>
          <p:cNvPr id="8" name="Picture 8"/>
          <p:cNvPicPr>
            <a:picLocks noChangeAspect="1"/>
          </p:cNvPicPr>
          <p:nvPr/>
        </p:nvPicPr>
        <p:blipFill>
          <a:blip r:embed="rId3"/>
          <a:srcRect t="13593" b="51002"/>
          <a:stretch>
            <a:fillRect/>
          </a:stretch>
        </p:blipFill>
        <p:spPr>
          <a:xfrm>
            <a:off x="-851367" y="-790237"/>
            <a:ext cx="19139367" cy="5167410"/>
          </a:xfrm>
          <a:prstGeom prst="rect">
            <a:avLst/>
          </a:prstGeom>
        </p:spPr>
      </p:pic>
      <p:pic>
        <p:nvPicPr>
          <p:cNvPr id="9" name="Picture 9"/>
          <p:cNvPicPr>
            <a:picLocks noChangeAspect="1"/>
          </p:cNvPicPr>
          <p:nvPr/>
        </p:nvPicPr>
        <p:blipFill>
          <a:blip r:embed="rId4"/>
          <a:srcRect/>
          <a:stretch>
            <a:fillRect/>
          </a:stretch>
        </p:blipFill>
        <p:spPr>
          <a:xfrm>
            <a:off x="6624546" y="5727208"/>
            <a:ext cx="4843768" cy="2806475"/>
          </a:xfrm>
          <a:prstGeom prst="rect">
            <a:avLst/>
          </a:prstGeom>
        </p:spPr>
      </p:pic>
      <p:pic>
        <p:nvPicPr>
          <p:cNvPr id="10" name="Picture 10"/>
          <p:cNvPicPr>
            <a:picLocks noChangeAspect="1"/>
          </p:cNvPicPr>
          <p:nvPr/>
        </p:nvPicPr>
        <p:blipFill>
          <a:blip r:embed="rId5"/>
          <a:srcRect/>
          <a:stretch>
            <a:fillRect/>
          </a:stretch>
        </p:blipFill>
        <p:spPr>
          <a:xfrm>
            <a:off x="6624546" y="8743233"/>
            <a:ext cx="1963712" cy="724617"/>
          </a:xfrm>
          <a:prstGeom prst="rect">
            <a:avLst/>
          </a:prstGeom>
        </p:spPr>
      </p:pic>
      <p:pic>
        <p:nvPicPr>
          <p:cNvPr id="11" name="Picture 11"/>
          <p:cNvPicPr>
            <a:picLocks noChangeAspect="1"/>
          </p:cNvPicPr>
          <p:nvPr/>
        </p:nvPicPr>
        <p:blipFill>
          <a:blip r:embed="rId6"/>
          <a:srcRect l="6412" r="6412"/>
          <a:stretch>
            <a:fillRect/>
          </a:stretch>
        </p:blipFill>
        <p:spPr>
          <a:xfrm>
            <a:off x="12884782" y="5796867"/>
            <a:ext cx="4269341" cy="2603053"/>
          </a:xfrm>
          <a:prstGeom prst="rect">
            <a:avLst/>
          </a:prstGeom>
        </p:spPr>
      </p:pic>
      <p:pic>
        <p:nvPicPr>
          <p:cNvPr id="12" name="Picture 12"/>
          <p:cNvPicPr>
            <a:picLocks noChangeAspect="1"/>
          </p:cNvPicPr>
          <p:nvPr/>
        </p:nvPicPr>
        <p:blipFill>
          <a:blip r:embed="rId7"/>
          <a:srcRect/>
          <a:stretch>
            <a:fillRect/>
          </a:stretch>
        </p:blipFill>
        <p:spPr>
          <a:xfrm>
            <a:off x="803120" y="5796867"/>
            <a:ext cx="4429779" cy="2946366"/>
          </a:xfrm>
          <a:prstGeom prst="rect">
            <a:avLst/>
          </a:prstGeom>
        </p:spPr>
      </p:pic>
      <p:pic>
        <p:nvPicPr>
          <p:cNvPr id="13" name="Picture 13"/>
          <p:cNvPicPr>
            <a:picLocks noChangeAspect="1"/>
          </p:cNvPicPr>
          <p:nvPr/>
        </p:nvPicPr>
        <p:blipFill>
          <a:blip r:embed="rId8"/>
          <a:srcRect/>
          <a:stretch>
            <a:fillRect/>
          </a:stretch>
        </p:blipFill>
        <p:spPr>
          <a:xfrm>
            <a:off x="1028700" y="8903868"/>
            <a:ext cx="2670664" cy="806847"/>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84782" y="8998545"/>
            <a:ext cx="308747" cy="308747"/>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884782" y="8553792"/>
            <a:ext cx="308747" cy="308747"/>
          </a:xfrm>
          <a:prstGeom prst="rect">
            <a:avLst/>
          </a:prstGeom>
        </p:spPr>
      </p:pic>
      <p:sp>
        <p:nvSpPr>
          <p:cNvPr id="16" name="TextBox 16"/>
          <p:cNvSpPr txBox="1"/>
          <p:nvPr/>
        </p:nvSpPr>
        <p:spPr>
          <a:xfrm>
            <a:off x="-851367" y="2151296"/>
            <a:ext cx="6855791" cy="1029335"/>
          </a:xfrm>
          <a:prstGeom prst="rect">
            <a:avLst/>
          </a:prstGeom>
        </p:spPr>
        <p:txBody>
          <a:bodyPr lIns="0" tIns="0" rIns="0" bIns="0" rtlCol="0" anchor="t">
            <a:spAutoFit/>
          </a:bodyPr>
          <a:lstStyle/>
          <a:p>
            <a:pPr algn="ctr">
              <a:lnSpc>
                <a:spcPts val="8319"/>
              </a:lnSpc>
            </a:pPr>
            <a:r>
              <a:rPr lang="en-US" sz="6499">
                <a:solidFill>
                  <a:srgbClr val="FFFFFF"/>
                </a:solidFill>
                <a:latin typeface="Open Sans Extra Bold"/>
              </a:rPr>
              <a:t>Results </a:t>
            </a:r>
          </a:p>
        </p:txBody>
      </p:sp>
      <p:sp>
        <p:nvSpPr>
          <p:cNvPr id="17" name="TextBox 17"/>
          <p:cNvSpPr txBox="1"/>
          <p:nvPr/>
        </p:nvSpPr>
        <p:spPr>
          <a:xfrm>
            <a:off x="7076828" y="5114925"/>
            <a:ext cx="3945301" cy="403224"/>
          </a:xfrm>
          <a:prstGeom prst="rect">
            <a:avLst/>
          </a:prstGeom>
        </p:spPr>
        <p:txBody>
          <a:bodyPr lIns="0" tIns="0" rIns="0" bIns="0" rtlCol="0" anchor="t">
            <a:spAutoFit/>
          </a:bodyPr>
          <a:lstStyle/>
          <a:p>
            <a:pPr algn="ctr">
              <a:lnSpc>
                <a:spcPts val="3200"/>
              </a:lnSpc>
            </a:pPr>
            <a:r>
              <a:rPr lang="en-US" sz="2500">
                <a:solidFill>
                  <a:srgbClr val="000000"/>
                </a:solidFill>
                <a:latin typeface="Open Sans Extra Bold"/>
              </a:rPr>
              <a:t>Loss vs Validation</a:t>
            </a:r>
          </a:p>
        </p:txBody>
      </p:sp>
      <p:sp>
        <p:nvSpPr>
          <p:cNvPr id="18" name="TextBox 18"/>
          <p:cNvSpPr txBox="1"/>
          <p:nvPr/>
        </p:nvSpPr>
        <p:spPr>
          <a:xfrm>
            <a:off x="12884782" y="5114925"/>
            <a:ext cx="3945301" cy="403224"/>
          </a:xfrm>
          <a:prstGeom prst="rect">
            <a:avLst/>
          </a:prstGeom>
        </p:spPr>
        <p:txBody>
          <a:bodyPr lIns="0" tIns="0" rIns="0" bIns="0" rtlCol="0" anchor="t">
            <a:spAutoFit/>
          </a:bodyPr>
          <a:lstStyle/>
          <a:p>
            <a:pPr algn="ctr">
              <a:lnSpc>
                <a:spcPts val="3200"/>
              </a:lnSpc>
            </a:pPr>
            <a:r>
              <a:rPr lang="en-US" sz="2500">
                <a:solidFill>
                  <a:srgbClr val="000000"/>
                </a:solidFill>
                <a:latin typeface="Open Sans Extra Bold"/>
              </a:rPr>
              <a:t>Accuracy vs Loss</a:t>
            </a:r>
          </a:p>
        </p:txBody>
      </p:sp>
      <p:sp>
        <p:nvSpPr>
          <p:cNvPr id="19" name="TextBox 19"/>
          <p:cNvSpPr txBox="1"/>
          <p:nvPr/>
        </p:nvSpPr>
        <p:spPr>
          <a:xfrm>
            <a:off x="1001848" y="4914900"/>
            <a:ext cx="3945301" cy="803208"/>
          </a:xfrm>
          <a:prstGeom prst="rect">
            <a:avLst/>
          </a:prstGeom>
        </p:spPr>
        <p:txBody>
          <a:bodyPr lIns="0" tIns="0" rIns="0" bIns="0" rtlCol="0" anchor="t">
            <a:spAutoFit/>
          </a:bodyPr>
          <a:lstStyle/>
          <a:p>
            <a:pPr algn="ctr">
              <a:lnSpc>
                <a:spcPts val="3200"/>
              </a:lnSpc>
            </a:pPr>
            <a:r>
              <a:rPr lang="en-US" sz="2500">
                <a:solidFill>
                  <a:srgbClr val="000000"/>
                </a:solidFill>
                <a:latin typeface="Open Sans Extra Bold"/>
              </a:rPr>
              <a:t>Train accuracy vs Validation accuracy</a:t>
            </a:r>
          </a:p>
        </p:txBody>
      </p:sp>
      <p:sp>
        <p:nvSpPr>
          <p:cNvPr id="20" name="TextBox 20"/>
          <p:cNvSpPr txBox="1"/>
          <p:nvPr/>
        </p:nvSpPr>
        <p:spPr>
          <a:xfrm>
            <a:off x="13334241" y="8429292"/>
            <a:ext cx="1710531" cy="514251"/>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Accuracy</a:t>
            </a:r>
          </a:p>
        </p:txBody>
      </p:sp>
      <p:sp>
        <p:nvSpPr>
          <p:cNvPr id="21" name="TextBox 21"/>
          <p:cNvSpPr txBox="1"/>
          <p:nvPr/>
        </p:nvSpPr>
        <p:spPr>
          <a:xfrm>
            <a:off x="13303483" y="8808077"/>
            <a:ext cx="886023" cy="537779"/>
          </a:xfrm>
          <a:prstGeom prst="rect">
            <a:avLst/>
          </a:prstGeom>
        </p:spPr>
        <p:txBody>
          <a:bodyPr lIns="0" tIns="0" rIns="0" bIns="0" rtlCol="0" anchor="t">
            <a:spAutoFit/>
          </a:bodyPr>
          <a:lstStyle/>
          <a:p>
            <a:pPr algn="ctr">
              <a:lnSpc>
                <a:spcPts val="4480"/>
              </a:lnSpc>
            </a:pPr>
            <a:r>
              <a:rPr lang="en-US" sz="3200">
                <a:solidFill>
                  <a:srgbClr val="000000"/>
                </a:solidFill>
                <a:latin typeface="Canva Sans"/>
              </a:rPr>
              <a:t>Loss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354396" y="4045033"/>
            <a:ext cx="6225119" cy="1735050"/>
            <a:chOff x="0" y="0"/>
            <a:chExt cx="1639537" cy="456968"/>
          </a:xfrm>
        </p:grpSpPr>
        <p:sp>
          <p:nvSpPr>
            <p:cNvPr id="3" name="Freeform 3"/>
            <p:cNvSpPr/>
            <p:nvPr/>
          </p:nvSpPr>
          <p:spPr>
            <a:xfrm>
              <a:off x="0" y="0"/>
              <a:ext cx="1639537" cy="456968"/>
            </a:xfrm>
            <a:custGeom>
              <a:avLst/>
              <a:gdLst/>
              <a:ahLst/>
              <a:cxnLst/>
              <a:rect l="l" t="t" r="r" b="b"/>
              <a:pathLst>
                <a:path w="1639537" h="456968">
                  <a:moveTo>
                    <a:pt x="0" y="0"/>
                  </a:moveTo>
                  <a:lnTo>
                    <a:pt x="1639537" y="0"/>
                  </a:lnTo>
                  <a:lnTo>
                    <a:pt x="1639537" y="456968"/>
                  </a:lnTo>
                  <a:lnTo>
                    <a:pt x="0" y="456968"/>
                  </a:lnTo>
                  <a:close/>
                </a:path>
              </a:pathLst>
            </a:custGeom>
            <a:solidFill>
              <a:srgbClr val="5CE1E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487772" y="3260833"/>
            <a:ext cx="5350486" cy="0"/>
          </a:xfrm>
          <a:prstGeom prst="line">
            <a:avLst/>
          </a:prstGeom>
          <a:ln w="66675" cap="flat">
            <a:solidFill>
              <a:srgbClr val="1A2D3B"/>
            </a:solidFill>
            <a:prstDash val="solid"/>
            <a:headEnd type="none" w="sm" len="sm"/>
            <a:tailEnd type="none" w="sm" len="sm"/>
          </a:ln>
        </p:spPr>
      </p:sp>
      <p:pic>
        <p:nvPicPr>
          <p:cNvPr id="6" name="Picture 6"/>
          <p:cNvPicPr>
            <a:picLocks noChangeAspect="1"/>
          </p:cNvPicPr>
          <p:nvPr/>
        </p:nvPicPr>
        <p:blipFill>
          <a:blip r:embed="rId2"/>
          <a:srcRect l="514" r="10658"/>
          <a:stretch>
            <a:fillRect/>
          </a:stretch>
        </p:blipFill>
        <p:spPr>
          <a:xfrm>
            <a:off x="653826" y="1028700"/>
            <a:ext cx="8553276" cy="513321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62675" y="4412974"/>
            <a:ext cx="999167" cy="999167"/>
          </a:xfrm>
          <a:prstGeom prst="rect">
            <a:avLst/>
          </a:prstGeom>
        </p:spPr>
      </p:pic>
      <p:pic>
        <p:nvPicPr>
          <p:cNvPr id="8" name="Picture 8"/>
          <p:cNvPicPr>
            <a:picLocks noChangeAspect="1"/>
          </p:cNvPicPr>
          <p:nvPr/>
        </p:nvPicPr>
        <p:blipFill>
          <a:blip r:embed="rId5"/>
          <a:srcRect t="5443" b="5443"/>
          <a:stretch>
            <a:fillRect/>
          </a:stretch>
        </p:blipFill>
        <p:spPr>
          <a:xfrm>
            <a:off x="10354396" y="6161915"/>
            <a:ext cx="6225119" cy="3639393"/>
          </a:xfrm>
          <a:prstGeom prst="rect">
            <a:avLst/>
          </a:prstGeom>
        </p:spPr>
      </p:pic>
      <p:sp>
        <p:nvSpPr>
          <p:cNvPr id="9" name="TextBox 9"/>
          <p:cNvSpPr txBox="1"/>
          <p:nvPr/>
        </p:nvSpPr>
        <p:spPr>
          <a:xfrm>
            <a:off x="1028700" y="7425603"/>
            <a:ext cx="6225119" cy="1163022"/>
          </a:xfrm>
          <a:prstGeom prst="rect">
            <a:avLst/>
          </a:prstGeom>
        </p:spPr>
        <p:txBody>
          <a:bodyPr lIns="0" tIns="0" rIns="0" bIns="0" rtlCol="0" anchor="t">
            <a:spAutoFit/>
          </a:bodyPr>
          <a:lstStyle/>
          <a:p>
            <a:pPr>
              <a:lnSpc>
                <a:spcPts val="3080"/>
              </a:lnSpc>
            </a:pPr>
            <a:r>
              <a:rPr lang="en-US" sz="2200">
                <a:solidFill>
                  <a:srgbClr val="000000"/>
                </a:solidFill>
                <a:latin typeface="Lato"/>
              </a:rPr>
              <a:t>CNN based classification model which uses input as a image, send to the model and returns image with  prediction .</a:t>
            </a:r>
          </a:p>
        </p:txBody>
      </p:sp>
      <p:sp>
        <p:nvSpPr>
          <p:cNvPr id="10" name="TextBox 10"/>
          <p:cNvSpPr txBox="1"/>
          <p:nvPr/>
        </p:nvSpPr>
        <p:spPr>
          <a:xfrm>
            <a:off x="12026520" y="4388304"/>
            <a:ext cx="3977467" cy="772794"/>
          </a:xfrm>
          <a:prstGeom prst="rect">
            <a:avLst/>
          </a:prstGeom>
        </p:spPr>
        <p:txBody>
          <a:bodyPr lIns="0" tIns="0" rIns="0" bIns="0" rtlCol="0" anchor="t">
            <a:spAutoFit/>
          </a:bodyPr>
          <a:lstStyle/>
          <a:p>
            <a:pPr>
              <a:lnSpc>
                <a:spcPts val="3080"/>
              </a:lnSpc>
            </a:pPr>
            <a:r>
              <a:rPr lang="en-US" sz="2200">
                <a:solidFill>
                  <a:srgbClr val="000000"/>
                </a:solidFill>
                <a:latin typeface="Lato"/>
              </a:rPr>
              <a:t>Working Model with interactive options</a:t>
            </a:r>
          </a:p>
        </p:txBody>
      </p:sp>
      <p:sp>
        <p:nvSpPr>
          <p:cNvPr id="11" name="TextBox 11"/>
          <p:cNvSpPr txBox="1"/>
          <p:nvPr/>
        </p:nvSpPr>
        <p:spPr>
          <a:xfrm>
            <a:off x="1236711" y="6603279"/>
            <a:ext cx="6237963" cy="403224"/>
          </a:xfrm>
          <a:prstGeom prst="rect">
            <a:avLst/>
          </a:prstGeom>
        </p:spPr>
        <p:txBody>
          <a:bodyPr lIns="0" tIns="0" rIns="0" bIns="0" rtlCol="0" anchor="t">
            <a:spAutoFit/>
          </a:bodyPr>
          <a:lstStyle/>
          <a:p>
            <a:pPr algn="just">
              <a:lnSpc>
                <a:spcPts val="3200"/>
              </a:lnSpc>
            </a:pPr>
            <a:r>
              <a:rPr lang="en-US" sz="2500">
                <a:solidFill>
                  <a:srgbClr val="000000"/>
                </a:solidFill>
                <a:latin typeface="Open Sans Extra Bold"/>
              </a:rPr>
              <a:t>Classification model </a:t>
            </a:r>
          </a:p>
        </p:txBody>
      </p:sp>
      <p:sp>
        <p:nvSpPr>
          <p:cNvPr id="12" name="TextBox 12"/>
          <p:cNvSpPr txBox="1"/>
          <p:nvPr/>
        </p:nvSpPr>
        <p:spPr>
          <a:xfrm>
            <a:off x="10042158" y="1438192"/>
            <a:ext cx="6241715" cy="1584451"/>
          </a:xfrm>
          <a:prstGeom prst="rect">
            <a:avLst/>
          </a:prstGeom>
        </p:spPr>
        <p:txBody>
          <a:bodyPr lIns="0" tIns="0" rIns="0" bIns="0" rtlCol="0" anchor="t">
            <a:spAutoFit/>
          </a:bodyPr>
          <a:lstStyle/>
          <a:p>
            <a:pPr algn="ctr">
              <a:lnSpc>
                <a:spcPts val="6394"/>
              </a:lnSpc>
            </a:pPr>
            <a:r>
              <a:rPr lang="en-US" sz="4600">
                <a:solidFill>
                  <a:srgbClr val="000000"/>
                </a:solidFill>
                <a:latin typeface="Open Sans Extra Bold"/>
              </a:rPr>
              <a:t>Web App &amp; API </a:t>
            </a:r>
          </a:p>
          <a:p>
            <a:pPr algn="ctr">
              <a:lnSpc>
                <a:spcPts val="6394"/>
              </a:lnSpc>
            </a:pPr>
            <a:r>
              <a:rPr lang="en-US" sz="4600">
                <a:solidFill>
                  <a:srgbClr val="000000"/>
                </a:solidFill>
                <a:latin typeface="Open Sans Extra Bold"/>
              </a:rPr>
              <a:t>using Flask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188" t="19325" b="7518"/>
          <a:stretch>
            <a:fillRect/>
          </a:stretch>
        </p:blipFill>
        <p:spPr>
          <a:xfrm>
            <a:off x="0" y="0"/>
            <a:ext cx="18288000" cy="10287000"/>
          </a:xfrm>
          <a:prstGeom prst="rect">
            <a:avLst/>
          </a:prstGeom>
        </p:spPr>
      </p:pic>
      <p:sp>
        <p:nvSpPr>
          <p:cNvPr id="3" name="TextBox 3"/>
          <p:cNvSpPr txBox="1"/>
          <p:nvPr/>
        </p:nvSpPr>
        <p:spPr>
          <a:xfrm>
            <a:off x="5320960" y="3371066"/>
            <a:ext cx="4752141" cy="1874808"/>
          </a:xfrm>
          <a:prstGeom prst="rect">
            <a:avLst/>
          </a:prstGeom>
        </p:spPr>
        <p:txBody>
          <a:bodyPr lIns="0" tIns="0" rIns="0" bIns="0" rtlCol="0" anchor="t">
            <a:spAutoFit/>
          </a:bodyPr>
          <a:lstStyle/>
          <a:p>
            <a:pPr>
              <a:lnSpc>
                <a:spcPts val="15314"/>
              </a:lnSpc>
            </a:pPr>
            <a:r>
              <a:rPr lang="en-US" sz="10938">
                <a:solidFill>
                  <a:srgbClr val="FFFFFF"/>
                </a:solidFill>
                <a:latin typeface="Open Sans Extra Bold"/>
              </a:rPr>
              <a:t>Thank</a:t>
            </a:r>
          </a:p>
        </p:txBody>
      </p:sp>
      <p:sp>
        <p:nvSpPr>
          <p:cNvPr id="4" name="TextBox 4"/>
          <p:cNvSpPr txBox="1"/>
          <p:nvPr/>
        </p:nvSpPr>
        <p:spPr>
          <a:xfrm>
            <a:off x="10073101" y="3371066"/>
            <a:ext cx="2990883" cy="1874808"/>
          </a:xfrm>
          <a:prstGeom prst="rect">
            <a:avLst/>
          </a:prstGeom>
        </p:spPr>
        <p:txBody>
          <a:bodyPr lIns="0" tIns="0" rIns="0" bIns="0" rtlCol="0" anchor="t">
            <a:spAutoFit/>
          </a:bodyPr>
          <a:lstStyle/>
          <a:p>
            <a:pPr>
              <a:lnSpc>
                <a:spcPts val="15314"/>
              </a:lnSpc>
            </a:pPr>
            <a:r>
              <a:rPr lang="en-US" sz="10938">
                <a:solidFill>
                  <a:srgbClr val="5CE1E6"/>
                </a:solidFill>
                <a:latin typeface="Open Sans Extra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TextBox 3"/>
          <p:cNvSpPr txBox="1"/>
          <p:nvPr/>
        </p:nvSpPr>
        <p:spPr>
          <a:xfrm>
            <a:off x="2799074" y="4538431"/>
            <a:ext cx="12689851" cy="1086313"/>
          </a:xfrm>
          <a:prstGeom prst="rect">
            <a:avLst/>
          </a:prstGeom>
        </p:spPr>
        <p:txBody>
          <a:bodyPr lIns="0" tIns="0" rIns="0" bIns="0" rtlCol="0" anchor="t">
            <a:spAutoFit/>
          </a:bodyPr>
          <a:lstStyle/>
          <a:p>
            <a:pPr>
              <a:lnSpc>
                <a:spcPts val="8899"/>
              </a:lnSpc>
            </a:pPr>
            <a:r>
              <a:rPr lang="en-US" sz="6356">
                <a:solidFill>
                  <a:srgbClr val="FFFFFF"/>
                </a:solidFill>
                <a:latin typeface="Canva Sans Bold"/>
              </a:rPr>
              <a:t>Retinal OCT image classification</a:t>
            </a:r>
          </a:p>
        </p:txBody>
      </p:sp>
      <p:sp>
        <p:nvSpPr>
          <p:cNvPr id="4" name="TextBox 4"/>
          <p:cNvSpPr txBox="1"/>
          <p:nvPr/>
        </p:nvSpPr>
        <p:spPr>
          <a:xfrm>
            <a:off x="4056769" y="6100550"/>
            <a:ext cx="10331999" cy="1825625"/>
          </a:xfrm>
          <a:prstGeom prst="rect">
            <a:avLst/>
          </a:prstGeom>
        </p:spPr>
        <p:txBody>
          <a:bodyPr lIns="0" tIns="0" rIns="0" bIns="0" rtlCol="0" anchor="t">
            <a:spAutoFit/>
          </a:bodyPr>
          <a:lstStyle/>
          <a:p>
            <a:pPr algn="ctr">
              <a:lnSpc>
                <a:spcPts val="4899"/>
              </a:lnSpc>
            </a:pPr>
            <a:r>
              <a:rPr lang="en-US" sz="3499">
                <a:solidFill>
                  <a:srgbClr val="FFFFFF"/>
                </a:solidFill>
                <a:latin typeface="Canva Sans"/>
              </a:rPr>
              <a:t>Zakariya Mansuri – AI ML (14)</a:t>
            </a:r>
          </a:p>
          <a:p>
            <a:pPr algn="ctr">
              <a:lnSpc>
                <a:spcPts val="4899"/>
              </a:lnSpc>
            </a:pPr>
            <a:r>
              <a:rPr lang="en-US" sz="3499">
                <a:solidFill>
                  <a:srgbClr val="FFFFFF"/>
                </a:solidFill>
                <a:latin typeface="Canva Sans"/>
              </a:rPr>
              <a:t>Charchil Singh – Data Science (2)</a:t>
            </a:r>
          </a:p>
          <a:p>
            <a:pPr algn="ctr">
              <a:lnSpc>
                <a:spcPts val="4899"/>
              </a:lnSpc>
              <a:spcBef>
                <a:spcPct val="0"/>
              </a:spcBef>
            </a:pPr>
            <a:endParaRPr lang="en-US" sz="3499">
              <a:solidFill>
                <a:srgbClr val="FFFFFF"/>
              </a:solidFill>
              <a:latin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306" r="11480"/>
          <a:stretch>
            <a:fillRect/>
          </a:stretch>
        </p:blipFill>
        <p:spPr>
          <a:xfrm>
            <a:off x="9538142" y="0"/>
            <a:ext cx="8749858" cy="10383454"/>
          </a:xfrm>
          <a:prstGeom prst="rect">
            <a:avLst/>
          </a:prstGeom>
        </p:spPr>
      </p:pic>
      <p:sp>
        <p:nvSpPr>
          <p:cNvPr id="3" name="TextBox 3"/>
          <p:cNvSpPr txBox="1"/>
          <p:nvPr/>
        </p:nvSpPr>
        <p:spPr>
          <a:xfrm>
            <a:off x="1752601" y="547437"/>
            <a:ext cx="5510414" cy="939231"/>
          </a:xfrm>
          <a:prstGeom prst="rect">
            <a:avLst/>
          </a:prstGeom>
        </p:spPr>
        <p:txBody>
          <a:bodyPr wrap="square" lIns="0" tIns="0" rIns="0" bIns="0" rtlCol="0" anchor="t">
            <a:spAutoFit/>
          </a:bodyPr>
          <a:lstStyle/>
          <a:p>
            <a:pPr>
              <a:lnSpc>
                <a:spcPts val="7680"/>
              </a:lnSpc>
            </a:pPr>
            <a:r>
              <a:rPr lang="en-US" sz="6000" dirty="0">
                <a:solidFill>
                  <a:srgbClr val="000000"/>
                </a:solidFill>
                <a:latin typeface="Open Sans Extra Bold"/>
              </a:rPr>
              <a:t>Introduction</a:t>
            </a:r>
          </a:p>
        </p:txBody>
      </p:sp>
      <p:sp>
        <p:nvSpPr>
          <p:cNvPr id="4" name="TextBox 4"/>
          <p:cNvSpPr txBox="1"/>
          <p:nvPr/>
        </p:nvSpPr>
        <p:spPr>
          <a:xfrm>
            <a:off x="1019175" y="2105727"/>
            <a:ext cx="7682491" cy="2334894"/>
          </a:xfrm>
          <a:prstGeom prst="rect">
            <a:avLst/>
          </a:prstGeom>
        </p:spPr>
        <p:txBody>
          <a:bodyPr lIns="0" tIns="0" rIns="0" bIns="0" rtlCol="0" anchor="t">
            <a:spAutoFit/>
          </a:bodyPr>
          <a:lstStyle/>
          <a:p>
            <a:pPr algn="just">
              <a:lnSpc>
                <a:spcPts val="3080"/>
              </a:lnSpc>
            </a:pPr>
            <a:r>
              <a:rPr lang="en-US" sz="2200" dirty="0">
                <a:solidFill>
                  <a:srgbClr val="000000"/>
                </a:solidFill>
                <a:latin typeface="Lato"/>
              </a:rPr>
              <a:t>•Retinal optical coherence tomography (OCT) is an imaging technique used to capture high-resolution cross sections of the retinas of living patients. Approximately 3 Crore OCT scans are performed each year, and the analysis and interpretation of these images takes up a significant amount of time.</a:t>
            </a:r>
          </a:p>
        </p:txBody>
      </p:sp>
      <p:sp>
        <p:nvSpPr>
          <p:cNvPr id="5" name="TextBox 5"/>
          <p:cNvSpPr txBox="1"/>
          <p:nvPr/>
        </p:nvSpPr>
        <p:spPr>
          <a:xfrm>
            <a:off x="1028700" y="4888983"/>
            <a:ext cx="7682491" cy="2725419"/>
          </a:xfrm>
          <a:prstGeom prst="rect">
            <a:avLst/>
          </a:prstGeom>
        </p:spPr>
        <p:txBody>
          <a:bodyPr lIns="0" tIns="0" rIns="0" bIns="0" rtlCol="0" anchor="t">
            <a:spAutoFit/>
          </a:bodyPr>
          <a:lstStyle/>
          <a:p>
            <a:pPr>
              <a:lnSpc>
                <a:spcPts val="3080"/>
              </a:lnSpc>
            </a:pPr>
            <a:r>
              <a:rPr lang="en-US" sz="2200" dirty="0">
                <a:solidFill>
                  <a:srgbClr val="000000"/>
                </a:solidFill>
                <a:latin typeface="Lato"/>
              </a:rPr>
              <a:t>•Optical Coherence Tomography (OCT) is a non-invasive diagnostic technique that renders an in vivo cross sectional view of the retina. OCT utilizes a concept known as </a:t>
            </a:r>
            <a:r>
              <a:rPr lang="en-US" sz="2200" dirty="0" err="1">
                <a:solidFill>
                  <a:srgbClr val="000000"/>
                </a:solidFill>
                <a:latin typeface="Lato"/>
              </a:rPr>
              <a:t>inferometry</a:t>
            </a:r>
            <a:r>
              <a:rPr lang="en-US" sz="2200" dirty="0">
                <a:solidFill>
                  <a:srgbClr val="000000"/>
                </a:solidFill>
                <a:latin typeface="Lato"/>
              </a:rPr>
              <a:t> to create a cross-sectional map of the retina that is accurate to within at least 10-15 microns</a:t>
            </a:r>
          </a:p>
          <a:p>
            <a:pPr>
              <a:lnSpc>
                <a:spcPts val="3080"/>
              </a:lnSpc>
            </a:pPr>
            <a:endParaRPr lang="en-US" sz="2200" dirty="0">
              <a:solidFill>
                <a:srgbClr val="000000"/>
              </a:solidFill>
              <a:latin typeface="Lato"/>
            </a:endParaRPr>
          </a:p>
          <a:p>
            <a:pPr>
              <a:lnSpc>
                <a:spcPts val="3080"/>
              </a:lnSpc>
            </a:pPr>
            <a:endParaRPr lang="en-US" sz="2200" dirty="0">
              <a:solidFill>
                <a:srgbClr val="000000"/>
              </a:solidFill>
              <a:latin typeface="Lato"/>
            </a:endParaRPr>
          </a:p>
        </p:txBody>
      </p:sp>
      <p:sp>
        <p:nvSpPr>
          <p:cNvPr id="6" name="TextBox 6"/>
          <p:cNvSpPr txBox="1"/>
          <p:nvPr/>
        </p:nvSpPr>
        <p:spPr>
          <a:xfrm>
            <a:off x="1028700" y="7566778"/>
            <a:ext cx="7682491" cy="2725419"/>
          </a:xfrm>
          <a:prstGeom prst="rect">
            <a:avLst/>
          </a:prstGeom>
        </p:spPr>
        <p:txBody>
          <a:bodyPr lIns="0" tIns="0" rIns="0" bIns="0" rtlCol="0" anchor="t">
            <a:spAutoFit/>
          </a:bodyPr>
          <a:lstStyle/>
          <a:p>
            <a:pPr>
              <a:lnSpc>
                <a:spcPts val="3080"/>
              </a:lnSpc>
            </a:pPr>
            <a:r>
              <a:rPr lang="en-US" sz="2200" dirty="0">
                <a:solidFill>
                  <a:srgbClr val="000000"/>
                </a:solidFill>
                <a:latin typeface="Lato"/>
              </a:rPr>
              <a:t>•This project is concentrated towards classifying the OCT images into 4 types</a:t>
            </a:r>
          </a:p>
          <a:p>
            <a:pPr>
              <a:lnSpc>
                <a:spcPts val="3080"/>
              </a:lnSpc>
            </a:pPr>
            <a:r>
              <a:rPr lang="en-US" sz="2200" dirty="0">
                <a:solidFill>
                  <a:srgbClr val="000000"/>
                </a:solidFill>
                <a:latin typeface="Lato"/>
              </a:rPr>
              <a:t>1)Normal</a:t>
            </a:r>
          </a:p>
          <a:p>
            <a:pPr>
              <a:lnSpc>
                <a:spcPts val="3080"/>
              </a:lnSpc>
            </a:pPr>
            <a:r>
              <a:rPr lang="en-US" sz="2200" dirty="0">
                <a:solidFill>
                  <a:srgbClr val="000000"/>
                </a:solidFill>
                <a:latin typeface="Lato"/>
              </a:rPr>
              <a:t>2)Choroidal neovascularization (CNV)</a:t>
            </a:r>
          </a:p>
          <a:p>
            <a:pPr>
              <a:lnSpc>
                <a:spcPts val="3080"/>
              </a:lnSpc>
            </a:pPr>
            <a:r>
              <a:rPr lang="en-US" sz="2200" dirty="0">
                <a:solidFill>
                  <a:srgbClr val="000000"/>
                </a:solidFill>
                <a:latin typeface="Lato"/>
              </a:rPr>
              <a:t>3)Diabetic macular edema(DME)</a:t>
            </a:r>
          </a:p>
          <a:p>
            <a:pPr>
              <a:lnSpc>
                <a:spcPts val="3080"/>
              </a:lnSpc>
            </a:pPr>
            <a:r>
              <a:rPr lang="en-US" sz="2200" dirty="0">
                <a:solidFill>
                  <a:srgbClr val="000000"/>
                </a:solidFill>
                <a:latin typeface="Lato"/>
              </a:rPr>
              <a:t>4)Drusen </a:t>
            </a:r>
          </a:p>
          <a:p>
            <a:pPr>
              <a:lnSpc>
                <a:spcPts val="3080"/>
              </a:lnSpc>
            </a:pPr>
            <a:endParaRPr lang="en-US" sz="2200" dirty="0">
              <a:solidFill>
                <a:srgbClr val="000000"/>
              </a:solidFill>
              <a:latin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505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9019653"/>
            <a:chOff x="0" y="0"/>
            <a:chExt cx="4816593" cy="2375546"/>
          </a:xfrm>
        </p:grpSpPr>
        <p:sp>
          <p:nvSpPr>
            <p:cNvPr id="3" name="Freeform 3"/>
            <p:cNvSpPr/>
            <p:nvPr/>
          </p:nvSpPr>
          <p:spPr>
            <a:xfrm>
              <a:off x="0" y="0"/>
              <a:ext cx="4816592" cy="2375546"/>
            </a:xfrm>
            <a:custGeom>
              <a:avLst/>
              <a:gdLst/>
              <a:ahLst/>
              <a:cxnLst/>
              <a:rect l="l" t="t" r="r" b="b"/>
              <a:pathLst>
                <a:path w="4816592" h="2375546">
                  <a:moveTo>
                    <a:pt x="0" y="0"/>
                  </a:moveTo>
                  <a:lnTo>
                    <a:pt x="4816592" y="0"/>
                  </a:lnTo>
                  <a:lnTo>
                    <a:pt x="4816592" y="2375546"/>
                  </a:lnTo>
                  <a:lnTo>
                    <a:pt x="0" y="2375546"/>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sp>
        <p:nvSpPr>
          <p:cNvPr id="5" name="AutoShape 5"/>
          <p:cNvSpPr/>
          <p:nvPr/>
        </p:nvSpPr>
        <p:spPr>
          <a:xfrm rot="5400000">
            <a:off x="3221375" y="5095875"/>
            <a:ext cx="10287000" cy="0"/>
          </a:xfrm>
          <a:prstGeom prst="line">
            <a:avLst/>
          </a:prstGeom>
          <a:ln w="95250" cap="flat">
            <a:solidFill>
              <a:srgbClr val="3E505E"/>
            </a:solidFill>
            <a:prstDash val="solid"/>
            <a:headEnd type="none" w="sm" len="sm"/>
            <a:tailEnd type="none" w="sm" len="sm"/>
          </a:ln>
        </p:spPr>
      </p:sp>
      <p:pic>
        <p:nvPicPr>
          <p:cNvPr id="6" name="Picture 6"/>
          <p:cNvPicPr>
            <a:picLocks noChangeAspect="1"/>
          </p:cNvPicPr>
          <p:nvPr/>
        </p:nvPicPr>
        <p:blipFill>
          <a:blip r:embed="rId2"/>
          <a:srcRect l="14222" r="14849"/>
          <a:stretch>
            <a:fillRect/>
          </a:stretch>
        </p:blipFill>
        <p:spPr>
          <a:xfrm>
            <a:off x="-2627319" y="0"/>
            <a:ext cx="10944569" cy="10287000"/>
          </a:xfrm>
          <a:prstGeom prst="rect">
            <a:avLst/>
          </a:prstGeom>
        </p:spPr>
      </p:pic>
      <p:sp>
        <p:nvSpPr>
          <p:cNvPr id="7" name="TextBox 7"/>
          <p:cNvSpPr txBox="1"/>
          <p:nvPr/>
        </p:nvSpPr>
        <p:spPr>
          <a:xfrm>
            <a:off x="8797343" y="404915"/>
            <a:ext cx="8863919" cy="1920240"/>
          </a:xfrm>
          <a:prstGeom prst="rect">
            <a:avLst/>
          </a:prstGeom>
        </p:spPr>
        <p:txBody>
          <a:bodyPr lIns="0" tIns="0" rIns="0" bIns="0" rtlCol="0" anchor="t">
            <a:spAutoFit/>
          </a:bodyPr>
          <a:lstStyle/>
          <a:p>
            <a:pPr>
              <a:lnSpc>
                <a:spcPts val="7680"/>
              </a:lnSpc>
            </a:pPr>
            <a:r>
              <a:rPr lang="en-US" sz="6000">
                <a:solidFill>
                  <a:srgbClr val="3E505E"/>
                </a:solidFill>
                <a:latin typeface="Open Sans Extra Bold"/>
              </a:rPr>
              <a:t>Optimal Coherence Topography </a:t>
            </a:r>
          </a:p>
        </p:txBody>
      </p:sp>
      <p:sp>
        <p:nvSpPr>
          <p:cNvPr id="8" name="TextBox 8"/>
          <p:cNvSpPr txBox="1"/>
          <p:nvPr/>
        </p:nvSpPr>
        <p:spPr>
          <a:xfrm>
            <a:off x="9144000" y="3691199"/>
            <a:ext cx="8714093" cy="1736949"/>
          </a:xfrm>
          <a:prstGeom prst="rect">
            <a:avLst/>
          </a:prstGeom>
        </p:spPr>
        <p:txBody>
          <a:bodyPr lIns="0" tIns="0" rIns="0" bIns="0" rtlCol="0" anchor="t">
            <a:spAutoFit/>
          </a:bodyPr>
          <a:lstStyle/>
          <a:p>
            <a:pPr marL="537844" lvl="1" indent="-268922">
              <a:lnSpc>
                <a:spcPts val="3487"/>
              </a:lnSpc>
              <a:buFont typeface="Arial"/>
              <a:buChar char="•"/>
            </a:pPr>
            <a:r>
              <a:rPr lang="en-US" sz="2491">
                <a:solidFill>
                  <a:srgbClr val="182937"/>
                </a:solidFill>
                <a:latin typeface="Lato"/>
              </a:rPr>
              <a:t>Optical coherence tomography (OCT) is a non-invasive imaging test. OCT uses light waves to take cross-section pictures of your retina.</a:t>
            </a:r>
          </a:p>
          <a:p>
            <a:pPr>
              <a:lnSpc>
                <a:spcPts val="3487"/>
              </a:lnSpc>
            </a:pPr>
            <a:endParaRPr lang="en-US" sz="2491">
              <a:solidFill>
                <a:srgbClr val="182937"/>
              </a:solidFill>
              <a:latin typeface="Lato"/>
            </a:endParaRPr>
          </a:p>
        </p:txBody>
      </p:sp>
      <p:sp>
        <p:nvSpPr>
          <p:cNvPr id="9" name="TextBox 9"/>
          <p:cNvSpPr txBox="1"/>
          <p:nvPr/>
        </p:nvSpPr>
        <p:spPr>
          <a:xfrm>
            <a:off x="9144000" y="5990591"/>
            <a:ext cx="8714093" cy="2399254"/>
          </a:xfrm>
          <a:prstGeom prst="rect">
            <a:avLst/>
          </a:prstGeom>
        </p:spPr>
        <p:txBody>
          <a:bodyPr lIns="0" tIns="0" rIns="0" bIns="0" rtlCol="0" anchor="t">
            <a:spAutoFit/>
          </a:bodyPr>
          <a:lstStyle/>
          <a:p>
            <a:pPr marL="494665" lvl="1" indent="-247332">
              <a:lnSpc>
                <a:spcPts val="3207"/>
              </a:lnSpc>
              <a:buFont typeface="Arial"/>
              <a:buChar char="•"/>
            </a:pPr>
            <a:r>
              <a:rPr lang="en-US" sz="2291">
                <a:solidFill>
                  <a:srgbClr val="182937"/>
                </a:solidFill>
                <a:latin typeface="Lato"/>
              </a:rPr>
              <a:t>With OCT, your ophthalmologist can see each of the retina’s distinctive layers. This allows your ophthalmologist to map and measure their thickness. These measurements help with diagnosis. They also provide treatment guidance for glaucoma and diseases of the retina. These retinal diseases include age-related macular degeneration (AMD) and diabetic eye disease.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505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255" t="5370" r="2754" b="1229"/>
          <a:stretch>
            <a:fillRect/>
          </a:stretch>
        </p:blipFill>
        <p:spPr>
          <a:xfrm>
            <a:off x="540777" y="2395877"/>
            <a:ext cx="9559942" cy="2622453"/>
          </a:xfrm>
          <a:prstGeom prst="rect">
            <a:avLst/>
          </a:prstGeom>
        </p:spPr>
      </p:pic>
      <p:sp>
        <p:nvSpPr>
          <p:cNvPr id="3" name="TextBox 3"/>
          <p:cNvSpPr txBox="1"/>
          <p:nvPr/>
        </p:nvSpPr>
        <p:spPr>
          <a:xfrm>
            <a:off x="3264797" y="611824"/>
            <a:ext cx="11758406" cy="1173116"/>
          </a:xfrm>
          <a:prstGeom prst="rect">
            <a:avLst/>
          </a:prstGeom>
        </p:spPr>
        <p:txBody>
          <a:bodyPr lIns="0" tIns="0" rIns="0" bIns="0" rtlCol="0" anchor="t">
            <a:spAutoFit/>
          </a:bodyPr>
          <a:lstStyle/>
          <a:p>
            <a:pPr>
              <a:lnSpc>
                <a:spcPts val="7613"/>
              </a:lnSpc>
            </a:pPr>
            <a:r>
              <a:rPr lang="en-US" sz="5948">
                <a:solidFill>
                  <a:srgbClr val="FFFFFF"/>
                </a:solidFill>
                <a:latin typeface="Open Sans Extra Bold"/>
              </a:rPr>
              <a:t>Choroidal Neovascularization</a:t>
            </a:r>
          </a:p>
          <a:p>
            <a:pPr>
              <a:lnSpc>
                <a:spcPts val="1597"/>
              </a:lnSpc>
            </a:pPr>
            <a:endParaRPr lang="en-US" sz="5948">
              <a:solidFill>
                <a:srgbClr val="FFFFFF"/>
              </a:solidFill>
              <a:latin typeface="Open Sans Extra Bold"/>
            </a:endParaRPr>
          </a:p>
        </p:txBody>
      </p:sp>
      <p:sp>
        <p:nvSpPr>
          <p:cNvPr id="4" name="TextBox 4"/>
          <p:cNvSpPr txBox="1"/>
          <p:nvPr/>
        </p:nvSpPr>
        <p:spPr>
          <a:xfrm>
            <a:off x="10778369" y="2348252"/>
            <a:ext cx="6225119" cy="6630669"/>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FFFFFF"/>
                </a:solidFill>
                <a:latin typeface="Lato"/>
              </a:rPr>
              <a:t>Neovascularization” means “new blood vessels.” These new, abnormal blood vessels originate in the choroid, a vessel-containing layer under the retina.</a:t>
            </a:r>
          </a:p>
          <a:p>
            <a:pPr marL="474986" lvl="1" indent="-237493">
              <a:lnSpc>
                <a:spcPts val="3080"/>
              </a:lnSpc>
              <a:buFont typeface="Arial"/>
              <a:buChar char="•"/>
            </a:pPr>
            <a:r>
              <a:rPr lang="en-US" sz="2200">
                <a:solidFill>
                  <a:srgbClr val="FFFFFF"/>
                </a:solidFill>
                <a:latin typeface="Lato"/>
              </a:rPr>
              <a:t> When the retinas of people with AMD produce too much vascular endothelial growth factor (VEGF), new blood vessels sprout from the choroid, then grow into the retina. The new vessels, unlike normal ones, are leaky, and they allow fluid from the blood, and sometimes even red blood cells, to enter the retina. </a:t>
            </a:r>
          </a:p>
          <a:p>
            <a:pPr marL="474986" lvl="1" indent="-237493">
              <a:lnSpc>
                <a:spcPts val="3080"/>
              </a:lnSpc>
              <a:buFont typeface="Arial"/>
              <a:buChar char="•"/>
            </a:pPr>
            <a:r>
              <a:rPr lang="en-US" sz="2200">
                <a:solidFill>
                  <a:srgbClr val="FFFFFF"/>
                </a:solidFill>
                <a:latin typeface="Lato"/>
              </a:rPr>
              <a:t>This fluid can immediately distort the vision because it forms a “blister” in the retina, which is normally flat. Over the course of days to months, this fluid can damage the retina, killing the light-sensing cells, called photoreceptors.</a:t>
            </a:r>
          </a:p>
        </p:txBody>
      </p:sp>
      <p:sp>
        <p:nvSpPr>
          <p:cNvPr id="5" name="TextBox 5"/>
          <p:cNvSpPr txBox="1"/>
          <p:nvPr/>
        </p:nvSpPr>
        <p:spPr>
          <a:xfrm>
            <a:off x="1936870" y="5500961"/>
            <a:ext cx="6767756" cy="710201"/>
          </a:xfrm>
          <a:prstGeom prst="rect">
            <a:avLst/>
          </a:prstGeom>
        </p:spPr>
        <p:txBody>
          <a:bodyPr lIns="0" tIns="0" rIns="0" bIns="0" rtlCol="0" anchor="t">
            <a:spAutoFit/>
          </a:bodyPr>
          <a:lstStyle/>
          <a:p>
            <a:pPr>
              <a:lnSpc>
                <a:spcPts val="3345"/>
              </a:lnSpc>
            </a:pPr>
            <a:r>
              <a:rPr lang="en-US" sz="2389">
                <a:solidFill>
                  <a:srgbClr val="FFFFFF"/>
                </a:solidFill>
                <a:latin typeface="Lato"/>
              </a:rPr>
              <a:t>Symptoms of Choroidal Neovascularization</a:t>
            </a:r>
          </a:p>
          <a:p>
            <a:pPr>
              <a:lnSpc>
                <a:spcPts val="2365"/>
              </a:lnSpc>
            </a:pPr>
            <a:endParaRPr lang="en-US" sz="2389">
              <a:solidFill>
                <a:srgbClr val="FFFFFF"/>
              </a:solidFill>
              <a:latin typeface="Lato"/>
            </a:endParaRPr>
          </a:p>
        </p:txBody>
      </p:sp>
      <p:sp>
        <p:nvSpPr>
          <p:cNvPr id="6" name="TextBox 6"/>
          <p:cNvSpPr txBox="1"/>
          <p:nvPr/>
        </p:nvSpPr>
        <p:spPr>
          <a:xfrm>
            <a:off x="540777" y="6703318"/>
            <a:ext cx="9788293" cy="1954801"/>
          </a:xfrm>
          <a:prstGeom prst="rect">
            <a:avLst/>
          </a:prstGeom>
        </p:spPr>
        <p:txBody>
          <a:bodyPr lIns="0" tIns="0" rIns="0" bIns="0" rtlCol="0" anchor="t">
            <a:spAutoFit/>
          </a:bodyPr>
          <a:lstStyle/>
          <a:p>
            <a:pPr>
              <a:lnSpc>
                <a:spcPts val="2645"/>
              </a:lnSpc>
            </a:pPr>
            <a:r>
              <a:rPr lang="en-US" sz="1889">
                <a:solidFill>
                  <a:srgbClr val="FFFFFF"/>
                </a:solidFill>
                <a:latin typeface="Lato"/>
              </a:rPr>
              <a:t>The symptoms of CNV include a distortion or waviness of central vision or a gray/black/void spot in the central vision. This should prompt a call to an ophthalmologist right away to get a priority emergency visit. The ophthalmologist can halt the growth and leakage of the blood vessels by injecting a drug blocking a protein called VEGF into the eye, but only if they can deliver the drug as soon as possible</a:t>
            </a:r>
          </a:p>
          <a:p>
            <a:pPr>
              <a:lnSpc>
                <a:spcPts val="2365"/>
              </a:lnSpc>
            </a:pPr>
            <a:endParaRPr lang="en-US" sz="1889">
              <a:solidFill>
                <a:srgbClr val="FFFFFF"/>
              </a:solidFill>
              <a:latin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3F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408" t="53405" r="4429" b="5392"/>
          <a:stretch>
            <a:fillRect/>
          </a:stretch>
        </p:blipFill>
        <p:spPr>
          <a:xfrm>
            <a:off x="747043" y="2418621"/>
            <a:ext cx="9717497" cy="2088485"/>
          </a:xfrm>
          <a:prstGeom prst="rect">
            <a:avLst/>
          </a:prstGeom>
        </p:spPr>
      </p:pic>
      <p:sp>
        <p:nvSpPr>
          <p:cNvPr id="3" name="TextBox 3"/>
          <p:cNvSpPr txBox="1"/>
          <p:nvPr/>
        </p:nvSpPr>
        <p:spPr>
          <a:xfrm>
            <a:off x="6224601" y="538353"/>
            <a:ext cx="5838798" cy="933069"/>
          </a:xfrm>
          <a:prstGeom prst="rect">
            <a:avLst/>
          </a:prstGeom>
        </p:spPr>
        <p:txBody>
          <a:bodyPr lIns="0" tIns="0" rIns="0" bIns="0" rtlCol="0" anchor="t">
            <a:spAutoFit/>
          </a:bodyPr>
          <a:lstStyle/>
          <a:p>
            <a:pPr>
              <a:lnSpc>
                <a:spcPts val="5311"/>
              </a:lnSpc>
            </a:pPr>
            <a:r>
              <a:rPr lang="en-US" sz="4149">
                <a:solidFill>
                  <a:srgbClr val="FFFFFF"/>
                </a:solidFill>
                <a:latin typeface="Lato"/>
              </a:rPr>
              <a:t>Diabetic Macular Edema</a:t>
            </a:r>
          </a:p>
          <a:p>
            <a:pPr>
              <a:lnSpc>
                <a:spcPts val="1984"/>
              </a:lnSpc>
            </a:pPr>
            <a:endParaRPr lang="en-US" sz="4149">
              <a:solidFill>
                <a:srgbClr val="FFFFFF"/>
              </a:solidFill>
              <a:latin typeface="Lato"/>
            </a:endParaRPr>
          </a:p>
        </p:txBody>
      </p:sp>
      <p:sp>
        <p:nvSpPr>
          <p:cNvPr id="4" name="TextBox 4"/>
          <p:cNvSpPr txBox="1"/>
          <p:nvPr/>
        </p:nvSpPr>
        <p:spPr>
          <a:xfrm>
            <a:off x="10994671" y="2390046"/>
            <a:ext cx="6264629" cy="6853256"/>
          </a:xfrm>
          <a:prstGeom prst="rect">
            <a:avLst/>
          </a:prstGeom>
        </p:spPr>
        <p:txBody>
          <a:bodyPr lIns="0" tIns="0" rIns="0" bIns="0" rtlCol="0" anchor="t">
            <a:spAutoFit/>
          </a:bodyPr>
          <a:lstStyle/>
          <a:p>
            <a:pPr marL="445138" lvl="1" indent="-222569">
              <a:lnSpc>
                <a:spcPts val="2886"/>
              </a:lnSpc>
              <a:buFont typeface="Arial"/>
              <a:buChar char="•"/>
            </a:pPr>
            <a:r>
              <a:rPr lang="en-US" sz="2061">
                <a:solidFill>
                  <a:srgbClr val="FFFFFF"/>
                </a:solidFill>
                <a:latin typeface="Open Sans Extra Bold"/>
              </a:rPr>
              <a:t>Diabetic macular edema (DME) is a complication of diabetes that affects the retina, the light-sensitive layer at the back of the eye. It occurs when excess fluid builds up in the macula, the part of the retina responsible for central vision. This can cause the macula to swell, leading to vision loss.</a:t>
            </a:r>
          </a:p>
          <a:p>
            <a:pPr marL="445138" lvl="1" indent="-222569">
              <a:lnSpc>
                <a:spcPts val="2886"/>
              </a:lnSpc>
              <a:buFont typeface="Arial"/>
              <a:buChar char="•"/>
            </a:pPr>
            <a:r>
              <a:rPr lang="en-US" sz="2061">
                <a:solidFill>
                  <a:srgbClr val="FFFFFF"/>
                </a:solidFill>
                <a:latin typeface="Open Sans Extra Bold"/>
              </a:rPr>
              <a:t>DME is a common cause of vision loss in people with diabetes, especially those who have had diabetes for a long time or who have poorly controlled blood sugar levels</a:t>
            </a:r>
          </a:p>
          <a:p>
            <a:pPr marL="445138" lvl="1" indent="-222569">
              <a:lnSpc>
                <a:spcPts val="2886"/>
              </a:lnSpc>
              <a:buFont typeface="Arial"/>
              <a:buChar char="•"/>
            </a:pPr>
            <a:r>
              <a:rPr lang="en-US" sz="2061">
                <a:solidFill>
                  <a:srgbClr val="FFFFFF"/>
                </a:solidFill>
                <a:latin typeface="Open Sans Extra Bold"/>
              </a:rPr>
              <a:t>There are effective treatments available for DME. Annual eye exams can detect any changes early. If you have DME, treatments can protect your eyesight and may reverse vision loss.</a:t>
            </a:r>
          </a:p>
          <a:p>
            <a:pPr>
              <a:lnSpc>
                <a:spcPts val="2886"/>
              </a:lnSpc>
            </a:pPr>
            <a:endParaRPr lang="en-US" sz="2061">
              <a:solidFill>
                <a:srgbClr val="FFFFFF"/>
              </a:solidFill>
              <a:latin typeface="Open Sans Extra Bold"/>
            </a:endParaRPr>
          </a:p>
          <a:p>
            <a:pPr>
              <a:lnSpc>
                <a:spcPts val="2886"/>
              </a:lnSpc>
            </a:pPr>
            <a:endParaRPr lang="en-US" sz="2061">
              <a:solidFill>
                <a:srgbClr val="FFFFFF"/>
              </a:solidFill>
              <a:latin typeface="Open Sans Extra Bold"/>
            </a:endParaRPr>
          </a:p>
        </p:txBody>
      </p:sp>
      <p:sp>
        <p:nvSpPr>
          <p:cNvPr id="5" name="TextBox 5"/>
          <p:cNvSpPr txBox="1"/>
          <p:nvPr/>
        </p:nvSpPr>
        <p:spPr>
          <a:xfrm>
            <a:off x="2055231" y="5105400"/>
            <a:ext cx="6226771" cy="726814"/>
          </a:xfrm>
          <a:prstGeom prst="rect">
            <a:avLst/>
          </a:prstGeom>
        </p:spPr>
        <p:txBody>
          <a:bodyPr lIns="0" tIns="0" rIns="0" bIns="0" rtlCol="0" anchor="t">
            <a:spAutoFit/>
          </a:bodyPr>
          <a:lstStyle/>
          <a:p>
            <a:pPr>
              <a:lnSpc>
                <a:spcPts val="2989"/>
              </a:lnSpc>
            </a:pPr>
            <a:r>
              <a:rPr lang="en-US" sz="2135">
                <a:solidFill>
                  <a:srgbClr val="FFFFFF"/>
                </a:solidFill>
                <a:latin typeface="Open Sans Extra Bold"/>
              </a:rPr>
              <a:t>Symptoms of Diabetic Macular Edema </a:t>
            </a:r>
          </a:p>
          <a:p>
            <a:pPr>
              <a:lnSpc>
                <a:spcPts val="2989"/>
              </a:lnSpc>
            </a:pPr>
            <a:endParaRPr lang="en-US" sz="2135">
              <a:solidFill>
                <a:srgbClr val="FFFFFF"/>
              </a:solidFill>
              <a:latin typeface="Open Sans Extra Bold"/>
            </a:endParaRPr>
          </a:p>
        </p:txBody>
      </p:sp>
      <p:sp>
        <p:nvSpPr>
          <p:cNvPr id="6" name="TextBox 6"/>
          <p:cNvSpPr txBox="1"/>
          <p:nvPr/>
        </p:nvSpPr>
        <p:spPr>
          <a:xfrm>
            <a:off x="747043" y="6186876"/>
            <a:ext cx="9788293" cy="2916826"/>
          </a:xfrm>
          <a:prstGeom prst="rect">
            <a:avLst/>
          </a:prstGeom>
        </p:spPr>
        <p:txBody>
          <a:bodyPr lIns="0" tIns="0" rIns="0" bIns="0" rtlCol="0" anchor="t">
            <a:spAutoFit/>
          </a:bodyPr>
          <a:lstStyle/>
          <a:p>
            <a:pPr>
              <a:lnSpc>
                <a:spcPts val="2645"/>
              </a:lnSpc>
            </a:pPr>
            <a:r>
              <a:rPr lang="en-US" sz="1889">
                <a:solidFill>
                  <a:srgbClr val="FFFFFF"/>
                </a:solidFill>
                <a:latin typeface="Lato"/>
              </a:rPr>
              <a:t>In its early stages, there may be no symptoms. If you have diabetes, it’s important to see an eye care doctor every year so they can examine your eyes for any changes. If there’s any sign of retinopathy or DME, early treatment can prevent or restore vision loss.</a:t>
            </a:r>
          </a:p>
          <a:p>
            <a:pPr>
              <a:lnSpc>
                <a:spcPts val="2645"/>
              </a:lnSpc>
            </a:pPr>
            <a:r>
              <a:rPr lang="en-US" sz="1889">
                <a:solidFill>
                  <a:srgbClr val="FFFFFF"/>
                </a:solidFill>
                <a:latin typeface="Lato"/>
              </a:rPr>
              <a:t>Make sure to tell your eye care doctor if you have any of the following symptoms:</a:t>
            </a:r>
          </a:p>
          <a:p>
            <a:pPr marL="407907" lvl="1" indent="-203953">
              <a:lnSpc>
                <a:spcPts val="2645"/>
              </a:lnSpc>
              <a:buFont typeface="Arial"/>
              <a:buChar char="•"/>
            </a:pPr>
            <a:r>
              <a:rPr lang="en-US" sz="1889">
                <a:solidFill>
                  <a:srgbClr val="FFFFFF"/>
                </a:solidFill>
                <a:latin typeface="Lato"/>
              </a:rPr>
              <a:t>blurry vision</a:t>
            </a:r>
          </a:p>
          <a:p>
            <a:pPr marL="407907" lvl="1" indent="-203953">
              <a:lnSpc>
                <a:spcPts val="2645"/>
              </a:lnSpc>
              <a:buFont typeface="Arial"/>
              <a:buChar char="•"/>
            </a:pPr>
            <a:r>
              <a:rPr lang="en-US" sz="1889">
                <a:solidFill>
                  <a:srgbClr val="FFFFFF"/>
                </a:solidFill>
                <a:latin typeface="Lato"/>
              </a:rPr>
              <a:t>seeing colors that look washed out</a:t>
            </a:r>
          </a:p>
          <a:p>
            <a:pPr marL="407907" lvl="1" indent="-203953">
              <a:lnSpc>
                <a:spcPts val="2645"/>
              </a:lnSpc>
              <a:buFont typeface="Arial"/>
              <a:buChar char="•"/>
            </a:pPr>
            <a:r>
              <a:rPr lang="en-US" sz="1889">
                <a:solidFill>
                  <a:srgbClr val="FFFFFF"/>
                </a:solidFill>
                <a:latin typeface="Lato"/>
              </a:rPr>
              <a:t>seeing more floaters in your vision</a:t>
            </a:r>
          </a:p>
          <a:p>
            <a:pPr marL="364728" lvl="1" indent="-182364">
              <a:lnSpc>
                <a:spcPts val="2365"/>
              </a:lnSpc>
              <a:buFont typeface="Arial"/>
              <a:buChar char="•"/>
            </a:pPr>
            <a:r>
              <a:rPr lang="en-US" sz="1689">
                <a:solidFill>
                  <a:srgbClr val="FFFFFF"/>
                </a:solidFill>
                <a:latin typeface="Open Sans Extra Bold"/>
              </a:rPr>
              <a:t>double vision</a:t>
            </a:r>
          </a:p>
          <a:p>
            <a:pPr>
              <a:lnSpc>
                <a:spcPts val="2365"/>
              </a:lnSpc>
            </a:pPr>
            <a:endParaRPr lang="en-US" sz="1689">
              <a:solidFill>
                <a:srgbClr val="FFFFFF"/>
              </a:solidFill>
              <a:latin typeface="Open Sans Extra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E505E"/>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7315298" cy="9258300"/>
            <a:chOff x="0" y="0"/>
            <a:chExt cx="4560408" cy="2438400"/>
          </a:xfrm>
        </p:grpSpPr>
        <p:sp>
          <p:nvSpPr>
            <p:cNvPr id="3" name="Freeform 3"/>
            <p:cNvSpPr/>
            <p:nvPr/>
          </p:nvSpPr>
          <p:spPr>
            <a:xfrm>
              <a:off x="0" y="0"/>
              <a:ext cx="4560408" cy="2438400"/>
            </a:xfrm>
            <a:custGeom>
              <a:avLst/>
              <a:gdLst/>
              <a:ahLst/>
              <a:cxnLst/>
              <a:rect l="l" t="t" r="r" b="b"/>
              <a:pathLst>
                <a:path w="4560408" h="2438400">
                  <a:moveTo>
                    <a:pt x="0" y="0"/>
                  </a:moveTo>
                  <a:lnTo>
                    <a:pt x="4560408" y="0"/>
                  </a:lnTo>
                  <a:lnTo>
                    <a:pt x="4560408" y="2438400"/>
                  </a:lnTo>
                  <a:lnTo>
                    <a:pt x="0" y="243840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sp>
        <p:nvSpPr>
          <p:cNvPr id="5" name="AutoShape 5"/>
          <p:cNvSpPr/>
          <p:nvPr/>
        </p:nvSpPr>
        <p:spPr>
          <a:xfrm rot="5400000">
            <a:off x="4518865" y="4298739"/>
            <a:ext cx="8520510" cy="0"/>
          </a:xfrm>
          <a:prstGeom prst="line">
            <a:avLst/>
          </a:prstGeom>
          <a:ln w="95250" cap="flat">
            <a:solidFill>
              <a:srgbClr val="3E505E"/>
            </a:solidFill>
            <a:prstDash val="solid"/>
            <a:headEnd type="none" w="sm" len="sm"/>
            <a:tailEnd type="none" w="sm" len="sm"/>
          </a:ln>
        </p:spPr>
      </p:sp>
      <p:pic>
        <p:nvPicPr>
          <p:cNvPr id="6" name="Picture 6"/>
          <p:cNvPicPr>
            <a:picLocks noChangeAspect="1"/>
          </p:cNvPicPr>
          <p:nvPr/>
        </p:nvPicPr>
        <p:blipFill>
          <a:blip r:embed="rId2"/>
          <a:srcRect l="10492" t="4526" r="2367"/>
          <a:stretch>
            <a:fillRect/>
          </a:stretch>
        </p:blipFill>
        <p:spPr>
          <a:xfrm>
            <a:off x="47625" y="103050"/>
            <a:ext cx="8731495" cy="8503569"/>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68847" y="2163673"/>
            <a:ext cx="877089" cy="495954"/>
          </a:xfrm>
          <a:prstGeom prst="rect">
            <a:avLst/>
          </a:prstGeom>
        </p:spPr>
      </p:pic>
      <p:sp>
        <p:nvSpPr>
          <p:cNvPr id="8" name="TextBox 8"/>
          <p:cNvSpPr txBox="1"/>
          <p:nvPr/>
        </p:nvSpPr>
        <p:spPr>
          <a:xfrm>
            <a:off x="9909693" y="990600"/>
            <a:ext cx="6595395" cy="948690"/>
          </a:xfrm>
          <a:prstGeom prst="rect">
            <a:avLst/>
          </a:prstGeom>
        </p:spPr>
        <p:txBody>
          <a:bodyPr lIns="0" tIns="0" rIns="0" bIns="0" rtlCol="0" anchor="t">
            <a:spAutoFit/>
          </a:bodyPr>
          <a:lstStyle/>
          <a:p>
            <a:pPr algn="ctr">
              <a:lnSpc>
                <a:spcPts val="7680"/>
              </a:lnSpc>
            </a:pPr>
            <a:r>
              <a:rPr lang="en-US" sz="6000">
                <a:solidFill>
                  <a:srgbClr val="3E505E"/>
                </a:solidFill>
                <a:latin typeface="Open Sans Extra Bold"/>
              </a:rPr>
              <a:t>DRUSEN</a:t>
            </a:r>
          </a:p>
        </p:txBody>
      </p:sp>
      <p:sp>
        <p:nvSpPr>
          <p:cNvPr id="9" name="TextBox 9"/>
          <p:cNvSpPr txBox="1"/>
          <p:nvPr/>
        </p:nvSpPr>
        <p:spPr>
          <a:xfrm>
            <a:off x="9900168" y="2840601"/>
            <a:ext cx="6918101" cy="5459094"/>
          </a:xfrm>
          <a:prstGeom prst="rect">
            <a:avLst/>
          </a:prstGeom>
        </p:spPr>
        <p:txBody>
          <a:bodyPr lIns="0" tIns="0" rIns="0" bIns="0" rtlCol="0" anchor="t">
            <a:spAutoFit/>
          </a:bodyPr>
          <a:lstStyle/>
          <a:p>
            <a:pPr marL="474986" lvl="1" indent="-237493">
              <a:lnSpc>
                <a:spcPts val="3080"/>
              </a:lnSpc>
              <a:buFont typeface="Arial"/>
              <a:buChar char="•"/>
            </a:pPr>
            <a:r>
              <a:rPr lang="en-US" sz="2200">
                <a:solidFill>
                  <a:srgbClr val="182937"/>
                </a:solidFill>
                <a:latin typeface="Lato"/>
              </a:rPr>
              <a:t>Drusen are small, yellowish or white deposits that can form under the retina of the eye. They are composed of various substances, including fats and proteins, and are a common finding in the eyes of older individuals.</a:t>
            </a:r>
          </a:p>
          <a:p>
            <a:pPr marL="474986" lvl="1" indent="-237493">
              <a:lnSpc>
                <a:spcPts val="3080"/>
              </a:lnSpc>
              <a:buFont typeface="Arial"/>
              <a:buChar char="•"/>
            </a:pPr>
            <a:r>
              <a:rPr lang="en-US" sz="2200">
                <a:solidFill>
                  <a:srgbClr val="182937"/>
                </a:solidFill>
                <a:latin typeface="Lato"/>
              </a:rPr>
              <a:t> In most cases, drusen do not cause any symptoms and do not affect vision. </a:t>
            </a:r>
          </a:p>
          <a:p>
            <a:pPr marL="474986" lvl="1" indent="-237493">
              <a:lnSpc>
                <a:spcPts val="3080"/>
              </a:lnSpc>
              <a:buFont typeface="Arial"/>
              <a:buChar char="•"/>
            </a:pPr>
            <a:r>
              <a:rPr lang="en-US" sz="2200">
                <a:solidFill>
                  <a:srgbClr val="182937"/>
                </a:solidFill>
                <a:latin typeface="Lato"/>
              </a:rPr>
              <a:t>However, in some cases, drusen can be a sign of age-related macular degeneration (AMD), a condition that can lead to vision loss. If you have drusen and are experiencing vision loss or other eye symptoms, it is important to speak with an eye care professional for proper evaluation and treatment.</a:t>
            </a:r>
          </a:p>
          <a:p>
            <a:pPr>
              <a:lnSpc>
                <a:spcPts val="3080"/>
              </a:lnSpc>
            </a:pPr>
            <a:endParaRPr lang="en-US" sz="2200">
              <a:solidFill>
                <a:srgbClr val="182937"/>
              </a:solidFill>
              <a:latin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2D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024" b="38312"/>
          <a:stretch>
            <a:fillRect/>
          </a:stretch>
        </p:blipFill>
        <p:spPr>
          <a:xfrm>
            <a:off x="0" y="-148731"/>
            <a:ext cx="18288000" cy="4338489"/>
          </a:xfrm>
          <a:prstGeom prst="rect">
            <a:avLst/>
          </a:prstGeom>
        </p:spPr>
      </p:pic>
      <p:sp>
        <p:nvSpPr>
          <p:cNvPr id="3" name="TextBox 3"/>
          <p:cNvSpPr txBox="1"/>
          <p:nvPr/>
        </p:nvSpPr>
        <p:spPr>
          <a:xfrm>
            <a:off x="1028700" y="4599333"/>
            <a:ext cx="6918101" cy="2323464"/>
          </a:xfrm>
          <a:prstGeom prst="rect">
            <a:avLst/>
          </a:prstGeom>
        </p:spPr>
        <p:txBody>
          <a:bodyPr lIns="0" tIns="0" rIns="0" bIns="0" rtlCol="0" anchor="t">
            <a:spAutoFit/>
          </a:bodyPr>
          <a:lstStyle/>
          <a:p>
            <a:pPr marL="410218" lvl="1" indent="-205109">
              <a:lnSpc>
                <a:spcPts val="2660"/>
              </a:lnSpc>
              <a:buFont typeface="Arial"/>
              <a:buChar char="•"/>
            </a:pPr>
            <a:r>
              <a:rPr lang="en-US" sz="1900">
                <a:solidFill>
                  <a:srgbClr val="FFFFFF"/>
                </a:solidFill>
                <a:latin typeface="Lato"/>
              </a:rPr>
              <a:t>Artificial intelligence (AI) has the potential to revolutionize disease diagnosis and management by performing classification difficult for human experts and by rapidly reviewing immense amounts of images. Despite its potential, clinical interpretability and feasible preparation of AI remains challenging.</a:t>
            </a:r>
          </a:p>
          <a:p>
            <a:pPr>
              <a:lnSpc>
                <a:spcPts val="2660"/>
              </a:lnSpc>
            </a:pPr>
            <a:endParaRPr lang="en-US" sz="1900">
              <a:solidFill>
                <a:srgbClr val="FFFFFF"/>
              </a:solidFill>
              <a:latin typeface="Lato"/>
            </a:endParaRPr>
          </a:p>
        </p:txBody>
      </p:sp>
      <p:sp>
        <p:nvSpPr>
          <p:cNvPr id="4" name="TextBox 4"/>
          <p:cNvSpPr txBox="1"/>
          <p:nvPr/>
        </p:nvSpPr>
        <p:spPr>
          <a:xfrm>
            <a:off x="1028700" y="455534"/>
            <a:ext cx="6096968" cy="1920240"/>
          </a:xfrm>
          <a:prstGeom prst="rect">
            <a:avLst/>
          </a:prstGeom>
        </p:spPr>
        <p:txBody>
          <a:bodyPr lIns="0" tIns="0" rIns="0" bIns="0" rtlCol="0" anchor="t">
            <a:spAutoFit/>
          </a:bodyPr>
          <a:lstStyle/>
          <a:p>
            <a:pPr>
              <a:lnSpc>
                <a:spcPts val="7680"/>
              </a:lnSpc>
            </a:pPr>
            <a:r>
              <a:rPr lang="en-US" sz="6000">
                <a:solidFill>
                  <a:srgbClr val="FFFFFF"/>
                </a:solidFill>
                <a:latin typeface="Open Sans Extra Bold"/>
              </a:rPr>
              <a:t>How does Deep learning helps?</a:t>
            </a:r>
          </a:p>
        </p:txBody>
      </p:sp>
      <p:sp>
        <p:nvSpPr>
          <p:cNvPr id="5" name="TextBox 5"/>
          <p:cNvSpPr txBox="1"/>
          <p:nvPr/>
        </p:nvSpPr>
        <p:spPr>
          <a:xfrm>
            <a:off x="10341199" y="4599333"/>
            <a:ext cx="6918101" cy="2656839"/>
          </a:xfrm>
          <a:prstGeom prst="rect">
            <a:avLst/>
          </a:prstGeom>
        </p:spPr>
        <p:txBody>
          <a:bodyPr lIns="0" tIns="0" rIns="0" bIns="0" rtlCol="0" anchor="t">
            <a:spAutoFit/>
          </a:bodyPr>
          <a:lstStyle/>
          <a:p>
            <a:pPr marL="410218" lvl="1" indent="-205109">
              <a:lnSpc>
                <a:spcPts val="2660"/>
              </a:lnSpc>
              <a:buFont typeface="Arial"/>
              <a:buChar char="•"/>
            </a:pPr>
            <a:r>
              <a:rPr lang="en-US" sz="1900">
                <a:solidFill>
                  <a:srgbClr val="FFFFFF"/>
                </a:solidFill>
                <a:latin typeface="Lato"/>
              </a:rPr>
              <a:t>The development of convolutional neural network layers has allowed for significant gains in the ability to classify images and detect objects in a picture . These are multiple processing layers to which image analysis filters, or convolutions, are applied. The abstracted representation of images within each layer is constructed by systematically convolving multiple filters across the image, producing a feature map that is used as input to the following layer</a:t>
            </a:r>
          </a:p>
        </p:txBody>
      </p:sp>
      <p:sp>
        <p:nvSpPr>
          <p:cNvPr id="6" name="TextBox 6"/>
          <p:cNvSpPr txBox="1"/>
          <p:nvPr/>
        </p:nvSpPr>
        <p:spPr>
          <a:xfrm>
            <a:off x="1028700" y="7218073"/>
            <a:ext cx="6918101" cy="3226434"/>
          </a:xfrm>
          <a:prstGeom prst="rect">
            <a:avLst/>
          </a:prstGeom>
        </p:spPr>
        <p:txBody>
          <a:bodyPr lIns="0" tIns="0" rIns="0" bIns="0" rtlCol="0" anchor="t">
            <a:spAutoFit/>
          </a:bodyPr>
          <a:lstStyle/>
          <a:p>
            <a:pPr marL="410218" lvl="1" indent="-205109">
              <a:lnSpc>
                <a:spcPts val="2660"/>
              </a:lnSpc>
              <a:buFont typeface="Arial"/>
              <a:buChar char="•"/>
            </a:pPr>
            <a:r>
              <a:rPr lang="en-US" sz="1900">
                <a:solidFill>
                  <a:srgbClr val="FFFFFF"/>
                </a:solidFill>
                <a:latin typeface="Lato"/>
              </a:rPr>
              <a:t>The traditional algorithmic approach to image analysis for classification previously relied on (1) handcrafted object segmentation, followed by (2) identification of each segmented object using statistical classifiers or shallow neural computational machine-learning classifiers designed specifically for each class of objects, and finally (3) classification of the image. Creating and refining multiple classifiers required many skilled people and much time and was computationally expensive</a:t>
            </a:r>
          </a:p>
          <a:p>
            <a:pPr>
              <a:lnSpc>
                <a:spcPts val="1820"/>
              </a:lnSpc>
            </a:pPr>
            <a:endParaRPr lang="en-US" sz="1900">
              <a:solidFill>
                <a:srgbClr val="FFFFFF"/>
              </a:solidFill>
              <a:latin typeface="Lato"/>
            </a:endParaRPr>
          </a:p>
        </p:txBody>
      </p:sp>
      <p:sp>
        <p:nvSpPr>
          <p:cNvPr id="7" name="TextBox 7"/>
          <p:cNvSpPr txBox="1"/>
          <p:nvPr/>
        </p:nvSpPr>
        <p:spPr>
          <a:xfrm>
            <a:off x="10341199" y="7669557"/>
            <a:ext cx="6918101" cy="2323464"/>
          </a:xfrm>
          <a:prstGeom prst="rect">
            <a:avLst/>
          </a:prstGeom>
        </p:spPr>
        <p:txBody>
          <a:bodyPr lIns="0" tIns="0" rIns="0" bIns="0" rtlCol="0" anchor="t">
            <a:spAutoFit/>
          </a:bodyPr>
          <a:lstStyle/>
          <a:p>
            <a:pPr marL="410218" lvl="1" indent="-205109">
              <a:lnSpc>
                <a:spcPts val="2660"/>
              </a:lnSpc>
              <a:buFont typeface="Arial"/>
              <a:buChar char="•"/>
            </a:pPr>
            <a:r>
              <a:rPr lang="en-US" sz="1900">
                <a:solidFill>
                  <a:srgbClr val="FFFFFF"/>
                </a:solidFill>
                <a:latin typeface="Lato"/>
              </a:rPr>
              <a:t>This architecture makes it possible to process images in the form of pixels as input and to give the desired tomography (OCT) images of the retina, but the algorithm was also tested in a cohort of pediatric chest radiographs to validate the generalizability of this technique across multiple imaging modalities.</a:t>
            </a:r>
          </a:p>
          <a:p>
            <a:pPr>
              <a:lnSpc>
                <a:spcPts val="2660"/>
              </a:lnSpc>
            </a:pPr>
            <a:endParaRPr lang="en-US" sz="1900">
              <a:solidFill>
                <a:srgbClr val="FFFFFF"/>
              </a:solidFill>
              <a:latin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72195" y="765866"/>
            <a:ext cx="5169076" cy="754983"/>
          </a:xfrm>
          <a:prstGeom prst="rect">
            <a:avLst/>
          </a:prstGeom>
        </p:spPr>
        <p:txBody>
          <a:bodyPr lIns="0" tIns="0" rIns="0" bIns="0" rtlCol="0" anchor="t">
            <a:spAutoFit/>
          </a:bodyPr>
          <a:lstStyle/>
          <a:p>
            <a:pPr algn="ctr">
              <a:lnSpc>
                <a:spcPts val="6159"/>
              </a:lnSpc>
              <a:spcBef>
                <a:spcPct val="0"/>
              </a:spcBef>
            </a:pPr>
            <a:r>
              <a:rPr lang="en-US" sz="4399">
                <a:solidFill>
                  <a:srgbClr val="000000"/>
                </a:solidFill>
                <a:latin typeface="Open Sans Extra Bold"/>
              </a:rPr>
              <a:t>Workflow</a:t>
            </a:r>
          </a:p>
        </p:txBody>
      </p:sp>
      <p:sp>
        <p:nvSpPr>
          <p:cNvPr id="3" name="AutoShape 3"/>
          <p:cNvSpPr/>
          <p:nvPr/>
        </p:nvSpPr>
        <p:spPr>
          <a:xfrm>
            <a:off x="-404987" y="1520849"/>
            <a:ext cx="18692987" cy="0"/>
          </a:xfrm>
          <a:prstGeom prst="line">
            <a:avLst/>
          </a:prstGeom>
          <a:ln w="38100" cap="flat">
            <a:solidFill>
              <a:srgbClr val="000000"/>
            </a:solidFill>
            <a:prstDash val="solid"/>
            <a:headEnd type="none" w="sm" len="sm"/>
            <a:tailEnd type="none" w="sm" len="sm"/>
          </a:ln>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85300" y="1558949"/>
            <a:ext cx="3602700" cy="4162784"/>
          </a:xfrm>
          <a:prstGeom prst="rect">
            <a:avLst/>
          </a:prstGeom>
        </p:spPr>
      </p:pic>
      <p:pic>
        <p:nvPicPr>
          <p:cNvPr id="5" name="Picture 5"/>
          <p:cNvPicPr>
            <a:picLocks noChangeAspect="1"/>
          </p:cNvPicPr>
          <p:nvPr/>
        </p:nvPicPr>
        <p:blipFill>
          <a:blip r:embed="rId4"/>
          <a:srcRect b="3578"/>
          <a:stretch>
            <a:fillRect/>
          </a:stretch>
        </p:blipFill>
        <p:spPr>
          <a:xfrm>
            <a:off x="4331912" y="1688004"/>
            <a:ext cx="8722661" cy="83802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1423</Words>
  <Application>Microsoft Office PowerPoint</Application>
  <PresentationFormat>Custom</PresentationFormat>
  <Paragraphs>85</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 Bold</vt:lpstr>
      <vt:lpstr>Calibri</vt:lpstr>
      <vt:lpstr>Lato</vt:lpstr>
      <vt:lpstr>Open Sans Extra 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Retinal OCT image classification</dc:title>
  <cp:lastModifiedBy>charchil</cp:lastModifiedBy>
  <cp:revision>3</cp:revision>
  <dcterms:created xsi:type="dcterms:W3CDTF">2006-08-16T00:00:00Z</dcterms:created>
  <dcterms:modified xsi:type="dcterms:W3CDTF">2023-05-05T13:31:41Z</dcterms:modified>
  <dc:identifier>DAFVDEsKZQ8</dc:identifier>
</cp:coreProperties>
</file>